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683" r:id="rId4"/>
  </p:sldMasterIdLst>
  <p:notesMasterIdLst>
    <p:notesMasterId r:id="rId159"/>
  </p:notesMasterIdLst>
  <p:handoutMasterIdLst>
    <p:handoutMasterId r:id="rId160"/>
  </p:handoutMasterIdLst>
  <p:sldIdLst>
    <p:sldId id="841" r:id="rId5"/>
    <p:sldId id="458" r:id="rId6"/>
    <p:sldId id="260" r:id="rId7"/>
    <p:sldId id="265" r:id="rId8"/>
    <p:sldId id="328" r:id="rId9"/>
    <p:sldId id="2673" r:id="rId10"/>
    <p:sldId id="2818" r:id="rId11"/>
    <p:sldId id="2817" r:id="rId12"/>
    <p:sldId id="2816" r:id="rId13"/>
    <p:sldId id="2815" r:id="rId14"/>
    <p:sldId id="2821" r:id="rId15"/>
    <p:sldId id="2820" r:id="rId16"/>
    <p:sldId id="2819" r:id="rId17"/>
    <p:sldId id="2846" r:id="rId18"/>
    <p:sldId id="2847" r:id="rId19"/>
    <p:sldId id="2848" r:id="rId20"/>
    <p:sldId id="2849" r:id="rId21"/>
    <p:sldId id="2850" r:id="rId22"/>
    <p:sldId id="2851" r:id="rId23"/>
    <p:sldId id="2852" r:id="rId24"/>
    <p:sldId id="2853" r:id="rId25"/>
    <p:sldId id="1811" r:id="rId26"/>
    <p:sldId id="2824" r:id="rId27"/>
    <p:sldId id="2828" r:id="rId28"/>
    <p:sldId id="2827" r:id="rId29"/>
    <p:sldId id="2826" r:id="rId30"/>
    <p:sldId id="2823" r:id="rId31"/>
    <p:sldId id="2825" r:id="rId32"/>
    <p:sldId id="2822" r:id="rId33"/>
    <p:sldId id="2829" r:id="rId34"/>
    <p:sldId id="2830" r:id="rId35"/>
    <p:sldId id="2854" r:id="rId36"/>
    <p:sldId id="2855" r:id="rId37"/>
    <p:sldId id="2856" r:id="rId38"/>
    <p:sldId id="2857" r:id="rId39"/>
    <p:sldId id="2858" r:id="rId40"/>
    <p:sldId id="2859" r:id="rId41"/>
    <p:sldId id="2860" r:id="rId42"/>
    <p:sldId id="2861" r:id="rId43"/>
    <p:sldId id="2862" r:id="rId44"/>
    <p:sldId id="2863" r:id="rId45"/>
    <p:sldId id="2750" r:id="rId46"/>
    <p:sldId id="2835" r:id="rId47"/>
    <p:sldId id="2834" r:id="rId48"/>
    <p:sldId id="2833" r:id="rId49"/>
    <p:sldId id="2845" r:id="rId50"/>
    <p:sldId id="2844" r:id="rId51"/>
    <p:sldId id="2839" r:id="rId52"/>
    <p:sldId id="2841" r:id="rId53"/>
    <p:sldId id="2831" r:id="rId54"/>
    <p:sldId id="2838" r:id="rId55"/>
    <p:sldId id="2837" r:id="rId56"/>
    <p:sldId id="2836" r:id="rId57"/>
    <p:sldId id="2832" r:id="rId58"/>
    <p:sldId id="2840" r:id="rId59"/>
    <p:sldId id="2843" r:id="rId60"/>
    <p:sldId id="2842" r:id="rId61"/>
    <p:sldId id="2864" r:id="rId62"/>
    <p:sldId id="2865" r:id="rId63"/>
    <p:sldId id="2866" r:id="rId64"/>
    <p:sldId id="2867" r:id="rId65"/>
    <p:sldId id="389" r:id="rId66"/>
    <p:sldId id="1788" r:id="rId67"/>
    <p:sldId id="2796" r:id="rId68"/>
    <p:sldId id="2797" r:id="rId69"/>
    <p:sldId id="2763" r:id="rId70"/>
    <p:sldId id="2795" r:id="rId71"/>
    <p:sldId id="2798" r:id="rId72"/>
    <p:sldId id="1703" r:id="rId73"/>
    <p:sldId id="1704" r:id="rId74"/>
    <p:sldId id="1705" r:id="rId75"/>
    <p:sldId id="1706" r:id="rId76"/>
    <p:sldId id="1707" r:id="rId77"/>
    <p:sldId id="1708" r:id="rId78"/>
    <p:sldId id="1709" r:id="rId79"/>
    <p:sldId id="1710" r:id="rId80"/>
    <p:sldId id="1711" r:id="rId81"/>
    <p:sldId id="1712" r:id="rId82"/>
    <p:sldId id="1713" r:id="rId83"/>
    <p:sldId id="1714" r:id="rId84"/>
    <p:sldId id="1715" r:id="rId85"/>
    <p:sldId id="1716" r:id="rId86"/>
    <p:sldId id="1717" r:id="rId87"/>
    <p:sldId id="1718" r:id="rId88"/>
    <p:sldId id="1719" r:id="rId89"/>
    <p:sldId id="1720" r:id="rId90"/>
    <p:sldId id="1721" r:id="rId91"/>
    <p:sldId id="1722" r:id="rId92"/>
    <p:sldId id="2505" r:id="rId93"/>
    <p:sldId id="2706" r:id="rId94"/>
    <p:sldId id="2799" r:id="rId95"/>
    <p:sldId id="334" r:id="rId96"/>
    <p:sldId id="2776" r:id="rId97"/>
    <p:sldId id="2812" r:id="rId98"/>
    <p:sldId id="2811" r:id="rId99"/>
    <p:sldId id="2810" r:id="rId100"/>
    <p:sldId id="2809" r:id="rId101"/>
    <p:sldId id="2808" r:id="rId102"/>
    <p:sldId id="2807" r:id="rId103"/>
    <p:sldId id="2806" r:id="rId104"/>
    <p:sldId id="2805" r:id="rId105"/>
    <p:sldId id="2804" r:id="rId106"/>
    <p:sldId id="2803" r:id="rId107"/>
    <p:sldId id="336" r:id="rId108"/>
    <p:sldId id="256" r:id="rId109"/>
    <p:sldId id="285" r:id="rId110"/>
    <p:sldId id="286" r:id="rId111"/>
    <p:sldId id="287" r:id="rId112"/>
    <p:sldId id="299" r:id="rId113"/>
    <p:sldId id="288" r:id="rId114"/>
    <p:sldId id="289" r:id="rId115"/>
    <p:sldId id="300" r:id="rId116"/>
    <p:sldId id="301" r:id="rId117"/>
    <p:sldId id="302" r:id="rId118"/>
    <p:sldId id="290" r:id="rId119"/>
    <p:sldId id="291" r:id="rId120"/>
    <p:sldId id="303" r:id="rId121"/>
    <p:sldId id="304" r:id="rId122"/>
    <p:sldId id="305" r:id="rId123"/>
    <p:sldId id="307" r:id="rId124"/>
    <p:sldId id="306" r:id="rId125"/>
    <p:sldId id="308" r:id="rId126"/>
    <p:sldId id="293" r:id="rId127"/>
    <p:sldId id="309" r:id="rId128"/>
    <p:sldId id="310" r:id="rId129"/>
    <p:sldId id="292" r:id="rId130"/>
    <p:sldId id="311" r:id="rId131"/>
    <p:sldId id="2868" r:id="rId132"/>
    <p:sldId id="1870" r:id="rId133"/>
    <p:sldId id="2779" r:id="rId134"/>
    <p:sldId id="2780" r:id="rId135"/>
    <p:sldId id="1871" r:id="rId136"/>
    <p:sldId id="2781" r:id="rId137"/>
    <p:sldId id="2778" r:id="rId138"/>
    <p:sldId id="2782" r:id="rId139"/>
    <p:sldId id="2777" r:id="rId140"/>
    <p:sldId id="2783" r:id="rId141"/>
    <p:sldId id="339" r:id="rId142"/>
    <p:sldId id="340" r:id="rId143"/>
    <p:sldId id="1875" r:id="rId144"/>
    <p:sldId id="2786" r:id="rId145"/>
    <p:sldId id="2787" r:id="rId146"/>
    <p:sldId id="1876" r:id="rId147"/>
    <p:sldId id="2790" r:id="rId148"/>
    <p:sldId id="2785" r:id="rId149"/>
    <p:sldId id="2793" r:id="rId150"/>
    <p:sldId id="2789" r:id="rId151"/>
    <p:sldId id="2791" r:id="rId152"/>
    <p:sldId id="2784" r:id="rId153"/>
    <p:sldId id="2794" r:id="rId154"/>
    <p:sldId id="2788" r:id="rId155"/>
    <p:sldId id="2792" r:id="rId156"/>
    <p:sldId id="342" r:id="rId157"/>
    <p:sldId id="327" r:id="rId1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77C17-7551-4C71-8563-FF26B8109DA2}" v="27" dt="2019-07-10T03:46:1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5" autoAdjust="0"/>
    <p:restoredTop sz="94206" autoAdjust="0"/>
  </p:normalViewPr>
  <p:slideViewPr>
    <p:cSldViewPr>
      <p:cViewPr varScale="1">
        <p:scale>
          <a:sx n="72" d="100"/>
          <a:sy n="72" d="100"/>
        </p:scale>
        <p:origin x="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microsoft.com/office/2015/10/relationships/revisionInfo" Target="revisionInfo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3/8/2020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3/8/2020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2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91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10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882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85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93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04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48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58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49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21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24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1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6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713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7905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86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0" y="-185249"/>
            <a:ext cx="11876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  <a:endParaRPr lang="en-AU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0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US" altLang="ja-JP" sz="20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1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61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40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698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1227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963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859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325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88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58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88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34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7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7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8/03/2020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0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 as high as heavens above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衪的慈愛也等的深，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How deep is the love that You give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643368997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100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2:44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信的人都在一處，凡物公用。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5840597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101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2:45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並且賣了田產家業，照各人所需用的分給各人。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15070872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102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2:46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他們天天同心合意恆切的在殿裡，且在家中擘餅，存著歡喜誠實的心用飯。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17800241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103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2:47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讚美神，得眾民的喜愛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。主將得救的人，天天加給他們。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41518160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104</a:t>
            </a:fld>
            <a:endParaRPr lang="en-AU" dirty="0"/>
          </a:p>
        </p:txBody>
      </p:sp>
      <p:pic>
        <p:nvPicPr>
          <p:cNvPr id="34825" name="Picture 10" descr="mess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071" y="188640"/>
            <a:ext cx="6722390" cy="57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57752" y="188640"/>
            <a:ext cx="3070071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5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成偉邦傳道</a:t>
            </a:r>
            <a:endParaRPr lang="en-AU" altLang="en-US" sz="45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34827" name="TextBox 15"/>
          <p:cNvSpPr txBox="1">
            <a:spLocks noChangeArrowheads="1"/>
          </p:cNvSpPr>
          <p:nvPr/>
        </p:nvSpPr>
        <p:spPr bwMode="auto">
          <a:xfrm>
            <a:off x="3203847" y="1988840"/>
            <a:ext cx="46428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彎曲世代中</a:t>
            </a:r>
            <a:endParaRPr lang="en-AU" altLang="zh-TW" sz="5400" dirty="0"/>
          </a:p>
          <a:p>
            <a:pPr algn="ctr"/>
            <a:r>
              <a:rPr lang="zh-TW" altLang="en-US" sz="5400" dirty="0"/>
              <a:t>的群體</a:t>
            </a:r>
            <a:endParaRPr lang="zh-TW" altLang="en-US" sz="5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215370" cy="18613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5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彎曲世代中的群體</a:t>
            </a:r>
            <a:br>
              <a:rPr lang="en-US" altLang="zh-TW" sz="5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徒</a:t>
            </a:r>
            <a:r>
              <a:rPr lang="en-US" altLang="zh-TW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2:37-47</a:t>
            </a:r>
            <a:endParaRPr lang="en-A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772400" cy="1301273"/>
          </a:xfrm>
        </p:spPr>
        <p:txBody>
          <a:bodyPr>
            <a:normAutofit fontScale="92500" lnSpcReduction="20000"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8/3/2020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F4514-470C-4FAD-9C6F-E7138BF7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7520D-DC7E-4EFD-B8AD-9F169C2C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40" y="252926"/>
            <a:ext cx="4980135" cy="332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D0595-FFA2-49EF-B96D-F55BCA63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69" y="1628799"/>
            <a:ext cx="6002855" cy="50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FFD88-EFC3-4D25-B24F-61D76424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EE58C2-540B-4B30-B525-A4879784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274637"/>
            <a:ext cx="2571768" cy="2230487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恐慌性搶購</a:t>
            </a:r>
            <a:endParaRPr lang="en-AU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4" name="Picture 2" descr="Image result for corona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6000738" cy="2770712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52"/>
            <a:ext cx="6113813" cy="38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1D8E6B-7520-4051-AF38-57722ACE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793" y="0"/>
            <a:ext cx="6183207" cy="3478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7F7AF4-2832-48B5-B273-EC23302CE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88" y="2714620"/>
            <a:ext cx="5057512" cy="4014400"/>
          </a:xfrm>
          <a:prstGeom prst="rect">
            <a:avLst/>
          </a:prstGeom>
        </p:spPr>
      </p:pic>
      <p:pic>
        <p:nvPicPr>
          <p:cNvPr id="2" name="Picture 2" descr="Shoppers at Woolworths on Saturday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500438"/>
            <a:ext cx="5708543" cy="321471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26A08-A14F-445B-ABAE-CF147EEDC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71744"/>
            <a:ext cx="5857884" cy="42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0C9F32-008D-412F-B9B8-AEAEA0E9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眾人聽見這話，覺得扎心，就對彼得和其餘的使徒說：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弟兄們，我們當怎樣行？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彼得說：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你們各人要悔改，奉耶穌基督的名受洗，叫你們的罪得赦，就必領受所賜的聖靈。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因為這應許是給你們和你們的兒女，並一切在遠方的人，就是主我們神所召來的。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彼得還用許多話作見證，勸勉他們說：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你們當救自己脫離這彎曲的世代！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3257A-C2B1-443E-85E4-347382C4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3961A-BA38-4D2D-9D42-E122B27A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彼得第一次證道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2:37-40)</a:t>
            </a:r>
            <a:endParaRPr lang="en-A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713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0C9F32-008D-412F-B9B8-AEAEA0E9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眾人聽見這話，覺得扎心，就對彼得和其餘的使徒說：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弟兄們，我們當怎樣行？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彼得說：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你們各人要悔改，奉耶穌基督的名受洗，叫你們的罪得赦，就必領受所賜的聖靈。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因為這應許是給你們和你們的兒女，並一切在遠方的人，就是主我們神所召來的。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彼得還用許多話作見證，勸勉他們說：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你們當救自己脫離這彎曲的世代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！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3257A-C2B1-443E-85E4-347382C4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3961A-BA38-4D2D-9D42-E122B27A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彎曲的世代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2:37-40)</a:t>
            </a:r>
            <a:endParaRPr lang="en-A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4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 as far as the ends of the earth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3549844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E28D3E-7D48-4C37-8750-031CE264C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你們做僕人的，凡事要存敬畏的心順服主人；不但順服那善良溫和的，就是那</a:t>
            </a:r>
            <a:r>
              <a:rPr lang="zh-TW" altLang="en-US" sz="3600" b="1" dirty="0">
                <a:solidFill>
                  <a:srgbClr val="FF0000"/>
                </a:solidFill>
              </a:rPr>
              <a:t>乖僻</a:t>
            </a:r>
            <a:r>
              <a:rPr lang="zh-TW" altLang="en-US" sz="3600" dirty="0"/>
              <a:t>的也要順服。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彼後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2:18)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88436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乖僻 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不公平 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(ESV),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難於處理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 (NIV, 	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KJV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難於忍受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 (RSV)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BCBC8-AE91-4752-A247-CBC90D96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60BCB-BBA7-46AE-B669-5A7B4705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聖經中的</a:t>
            </a:r>
            <a:r>
              <a:rPr lang="en-US" altLang="zh-TW" sz="6000" dirty="0">
                <a:solidFill>
                  <a:srgbClr val="FF0000"/>
                </a:solidFill>
              </a:rPr>
              <a:t>“</a:t>
            </a:r>
            <a:r>
              <a:rPr lang="zh-TW" altLang="en-US" sz="6000" dirty="0">
                <a:solidFill>
                  <a:srgbClr val="FF0000"/>
                </a:solidFill>
              </a:rPr>
              <a:t>彎曲</a:t>
            </a:r>
            <a:r>
              <a:rPr lang="en-US" altLang="zh-TW" sz="6000" dirty="0">
                <a:solidFill>
                  <a:srgbClr val="FF0000"/>
                </a:solidFill>
              </a:rPr>
              <a:t>”</a:t>
            </a:r>
            <a:endParaRPr lang="en-A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D32819-2BF4-4908-8EB2-BE01269E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7787208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你們當救自己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脫離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這彎曲的世代！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6255E-6138-4C9D-859A-17ED6AFF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5698A0-C752-45A8-B8FF-FFA874C6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彎曲的世代</a:t>
            </a:r>
            <a:endParaRPr lang="en-AU" sz="6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6CFCE-7317-489A-96A9-25E586E19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64" y="2226258"/>
            <a:ext cx="5560685" cy="372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AE6C4-3CFD-4564-94D9-93A9B0E0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4" y="2226258"/>
            <a:ext cx="2916928" cy="43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E9980-0B8F-45E7-BC1F-57C62B99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愷撒提庇留在位第十五年，本丟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‧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彼拉多做猶太巡撫，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那時，撒迦利亞的兒子約翰在曠野裡，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正如先知以賽亞書上所記的話說：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在曠野有人聲喊著說：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預備主的道，修直他的路！</a:t>
            </a: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一切山窪都要填滿，大小山岡都要削平，彎彎曲曲的地方要改為正直，高高低低的道路要改為平坦。</a:t>
            </a: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凡有血氣的，都要見神的救恩。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’”</a:t>
            </a:r>
            <a:endParaRPr lang="en-AU" sz="36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3F91D-CD18-4402-8922-B32745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98BB65-16CD-4E0A-82B5-4885101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彎曲的世代</a:t>
            </a:r>
            <a:r>
              <a:rPr lang="zh-TW" altLang="en-US" sz="5400" dirty="0">
                <a:solidFill>
                  <a:schemeClr val="tx1"/>
                </a:solidFill>
              </a:rPr>
              <a:t>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3:1-6)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7272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E9980-0B8F-45E7-BC1F-57C62B99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愷撒提庇留在位第十五年，本丟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‧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彼拉多做猶太巡撫，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那時，撒迦利亞的兒子約翰在曠野裡，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正如先知以賽亞書上所記的話說：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在曠野有人聲喊著說：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預備主的道，修直他的路！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一切山窪都要填滿，大小山岡都要削平，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彎彎曲曲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的地方要改為正直，高高低低的道路要改為平坦。</a:t>
            </a: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凡有血氣的，都要見神的救恩。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’”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3F91D-CD18-4402-8922-B32745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98BB65-16CD-4E0A-82B5-4885101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彎曲的世代</a:t>
            </a:r>
            <a:r>
              <a:rPr lang="zh-TW" altLang="en-US" sz="5400" dirty="0">
                <a:solidFill>
                  <a:schemeClr val="tx1"/>
                </a:solidFill>
              </a:rPr>
              <a:t>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3:5)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1680887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E9980-0B8F-45E7-BC1F-57C62B99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愷撒提庇留在位第十五年，本丟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‧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彼拉多做猶太巡撫，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那時，撒迦利亞的兒子約翰在曠野裡，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正如先知以賽亞書上所記的話說：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在曠野有人聲喊著說：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預備主的道，修直他的路！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一切山窪都要填滿，大小山岡都要削平，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彎彎曲曲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的地方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要改為正直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高高低低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的道路要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改為平坦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6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凡有血氣的，都要見神的救恩。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’”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3F91D-CD18-4402-8922-B32745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98BB65-16CD-4E0A-82B5-4885101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彎曲的世代</a:t>
            </a:r>
            <a:r>
              <a:rPr lang="zh-TW" altLang="en-US" sz="5400" dirty="0">
                <a:solidFill>
                  <a:schemeClr val="tx1"/>
                </a:solidFill>
              </a:rPr>
              <a:t>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3:5)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1715089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E9980-0B8F-45E7-BC1F-57C62B99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愷撒提庇留在位第十五年，本丟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‧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彼拉多做猶太巡撫，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那時，撒迦利亞的兒子約翰在曠野裡，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正如先知以賽亞書上所記的話說：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在曠野有人聲喊著說：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預備主的道，修直他的路！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一切山窪都要填滿，大小山岡都要削平，彎彎曲曲的地方要改為正直，高高低低的道路要改為平坦。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凡有血氣的，都要見神的救恩。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’”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3F91D-CD18-4402-8922-B32745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98BB65-16CD-4E0A-82B5-4885101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彎曲的世代</a:t>
            </a:r>
            <a:r>
              <a:rPr lang="zh-TW" altLang="en-US" sz="5400" dirty="0">
                <a:solidFill>
                  <a:schemeClr val="tx1"/>
                </a:solidFill>
              </a:rPr>
              <a:t>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3:5)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1684680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C4293-FC59-438F-A050-CD64E6B68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領受他話的人就受了洗，那一天，門徒約添了三千人；都</a:t>
            </a:r>
            <a:r>
              <a:rPr lang="zh-TW" altLang="en-US" sz="3600" b="1" dirty="0">
                <a:solidFill>
                  <a:srgbClr val="FF0000"/>
                </a:solidFill>
              </a:rPr>
              <a:t>恆心遵守使徒的教訓</a:t>
            </a:r>
            <a:r>
              <a:rPr lang="zh-TW" altLang="en-US" sz="3600" dirty="0"/>
              <a:t>，</a:t>
            </a:r>
            <a:r>
              <a:rPr lang="zh-TW" altLang="en-US" sz="3600" b="1" dirty="0">
                <a:solidFill>
                  <a:srgbClr val="0070C0"/>
                </a:solidFill>
              </a:rPr>
              <a:t>彼此交接</a:t>
            </a:r>
            <a:r>
              <a:rPr lang="zh-TW" altLang="en-US" sz="3600" dirty="0"/>
              <a:t>、</a:t>
            </a:r>
            <a:r>
              <a:rPr lang="zh-TW" altLang="en-US" sz="3600" b="1" dirty="0">
                <a:solidFill>
                  <a:srgbClr val="00B0F0"/>
                </a:solidFill>
              </a:rPr>
              <a:t>掰餅、祈禱</a:t>
            </a:r>
            <a:r>
              <a:rPr lang="zh-TW" altLang="en-US" sz="3600" dirty="0"/>
              <a:t>。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617EB-8338-432C-B0D4-0EDE1CE6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35AAB3-8E81-46AF-829F-4C6250AE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彎曲世代新群體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2:41-42)</a:t>
            </a:r>
            <a:endParaRPr lang="en-A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CF91CE-5F54-4EB7-A0BD-602A3076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32556"/>
            <a:ext cx="3754096" cy="535080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E3CB81-D2F2-4D35-A17C-1DAD06BE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恆心遵守使徒的教訓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FF0A7-9EDD-4CB2-9BC9-BC29A58F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24DE79-C3FE-4805-86C9-5F188B13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縱向的信徒生活</a:t>
            </a:r>
            <a:endParaRPr lang="en-A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3757B-CE2A-4406-B025-406EAA27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彼此交接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交接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團契 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(F</a:t>
            </a:r>
            <a:r>
              <a:rPr lang="en-AU" altLang="zh-TW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ellowship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tabLst>
                <a:tab pos="1700213" algn="l"/>
              </a:tabLst>
            </a:pP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EBB0D-E37E-4CD8-BECE-2A93D467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F7FF4-83A7-496B-85B6-73E2E622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橫向的信徒生活</a:t>
            </a:r>
            <a:endParaRPr lang="en-AU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E1B4D-69E9-49FF-90A2-334760A3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" y="3068960"/>
            <a:ext cx="744321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BF1F4-A1F4-4619-8172-D6AC6C936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190072" cy="4525963"/>
          </a:xfrm>
        </p:spPr>
        <p:txBody>
          <a:bodyPr>
            <a:normAutofit/>
          </a:bodyPr>
          <a:lstStyle/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1.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平日活在一起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(D</a:t>
            </a:r>
            <a:r>
              <a:rPr lang="en-AU" altLang="zh-TW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oing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ordinary thins together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2.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互相支持及幫助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(H</a:t>
            </a:r>
            <a:r>
              <a:rPr lang="en-AU" altLang="zh-TW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elping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each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other)</a:t>
            </a:r>
          </a:p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indent="-512763">
              <a:lnSpc>
                <a:spcPts val="4000"/>
              </a:lnSpc>
              <a:spcBef>
                <a:spcPts val="0"/>
              </a:spcBef>
              <a:buNone/>
              <a:tabLst>
                <a:tab pos="622300" algn="l"/>
              </a:tabLst>
            </a:pP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3.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作決定時問問弟兄姊妹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(Consulting each other in decision-making)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03B58-05F9-4251-8F9F-26960639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0A072-1868-4F31-9F97-FDFCAD26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什麼是團契？</a:t>
            </a:r>
            <a:endParaRPr lang="en-AU" sz="6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321EF-14C8-42E8-9001-20C9ABC4F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7" y="274637"/>
            <a:ext cx="2673976" cy="41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 the Lord is mercy and love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且有豐盛無盡的恩典，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He’s abounding with freedom and grace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681253891"/>
      </p:ext>
    </p:extLst>
  </p:cSld>
  <p:clrMapOvr>
    <a:masterClrMapping/>
  </p:clrMapOvr>
  <p:transition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D0D78-5F53-4083-A952-1FE0C935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93714" cy="4525963"/>
          </a:xfrm>
        </p:spPr>
        <p:txBody>
          <a:bodyPr/>
          <a:lstStyle/>
          <a:p>
            <a:pPr marL="92075" indent="15875">
              <a:buNone/>
              <a:tabLst>
                <a:tab pos="17002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團契生活的結果 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7425" indent="-879475">
              <a:buNone/>
              <a:tabLst>
                <a:tab pos="622300" algn="l"/>
                <a:tab pos="17002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–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在家中掰餅，存著歡喜、誠實的心用飯，讚美神，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得眾民的喜愛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zh-TW" alt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主將得救的人天天加給他們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2:46-47)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EBB0D-E37E-4CD8-BECE-2A93D467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F7FF4-83A7-496B-85B6-73E2E622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橫向的信徒生活</a:t>
            </a:r>
            <a:endParaRPr lang="en-AU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34C73-E5DD-4293-9D65-C96BF74C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0" y="4066471"/>
            <a:ext cx="8167394" cy="19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5729E-2C0E-4700-9515-C76BB2A8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643050"/>
            <a:ext cx="3194204" cy="38253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C83C25-4B7A-4FB9-B8D2-9D339ABC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/>
          </a:bodyPr>
          <a:lstStyle/>
          <a:p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都恆心遵守使徒的教訓，彼此交接、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掰餅、祈禱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信的人都在一處，凡物公用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C9D96-EAD9-4144-8349-2A8010F8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16A9C0-ABC7-4BAF-A048-8FD0E27D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縱向的信徒生活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4205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11709-AA89-4633-BC7E-AF61E96E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190072" cy="49266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凡所行的，都不要發怨言、起爭論，</a:t>
            </a: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使你們無可指摘，誠實無偽，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在這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彎曲悖謬的世代</a:t>
            </a:r>
            <a:r>
              <a:rPr lang="zh-TW" alt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做神無瑕疵的兒女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。你們顯在這世代中，好像明光照耀，</a:t>
            </a: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將生命的道表明出來</a:t>
            </a:r>
            <a:r>
              <a:rPr lang="en-AU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83177-56C6-4DAA-A390-93018BF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6062B-C64E-4C90-9B52-D96218D1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新群體的使命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2:14-16)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11709-AA89-4633-BC7E-AF61E96E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190072" cy="49266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AU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凡所行的，都不要發怨言、起爭論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使你們無可指摘，誠實無偽，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在這彎曲悖謬的世代做神無瑕疵的兒女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。你們顯在這世代中，好像明光照耀，</a:t>
            </a: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將生命的道表明出來</a:t>
            </a:r>
            <a:r>
              <a:rPr lang="en-AU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83177-56C6-4DAA-A390-93018BF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6062B-C64E-4C90-9B52-D96218D1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新群體的使命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2:14-16)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279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11709-AA89-4633-BC7E-AF61E96E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190072" cy="49266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AU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凡所行的，都不要發怨言、起爭論，</a:t>
            </a: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使你們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無可指摘，誠實無偽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在這彎曲悖謬的世代做神無瑕疵的兒女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。你們顯在這世代中，好像明光照耀，</a:t>
            </a:r>
            <a:r>
              <a:rPr lang="en-AU" sz="36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將生命的道表明出來</a:t>
            </a:r>
            <a:r>
              <a:rPr lang="en-AU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83177-56C6-4DAA-A390-93018BF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6062B-C64E-4C90-9B52-D96218D1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新群體的使命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2:14-16)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306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11709-AA89-4633-BC7E-AF61E96E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190072" cy="49266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AU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凡所行的，都不要發怨言、起爭論，</a:t>
            </a:r>
            <a:r>
              <a:rPr lang="en-AU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使你們無可指摘，誠實無偽，在這彎曲悖謬的世代做神無瑕疵的兒女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你們顯在這世代中，好像明光照耀，</a:t>
            </a:r>
            <a:r>
              <a:rPr lang="en-AU" sz="36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將生命的道表明出來</a:t>
            </a:r>
            <a:r>
              <a:rPr lang="en-AU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83177-56C6-4DAA-A390-93018BF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6062B-C64E-4C90-9B52-D96218D1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新群體的使命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2:14-16)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489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7ACA9-3A83-4402-BF51-9169E2FDE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02878-918C-4AE7-9744-272582A1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F186C-12A1-4DFA-9347-C8792671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1D244-770D-49D9-8651-E67B9F79A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1648" cy="649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7010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075" indent="17463">
              <a:buNone/>
            </a:pPr>
            <a:r>
              <a:rPr lang="zh-TW" altLang="en-US" sz="3600" dirty="0">
                <a:latin typeface="Calibri" pitchFamily="34" charset="0"/>
                <a:cs typeface="Calibri" pitchFamily="34" charset="0"/>
              </a:rPr>
              <a:t>凡事都不可虧欠人，唯有彼此相愛，要常以為虧欠。因為愛人的，就完全了律法。</a:t>
            </a:r>
            <a:r>
              <a:rPr lang="en-US" altLang="zh-TW" sz="3600" dirty="0">
                <a:latin typeface="Calibri" pitchFamily="34" charset="0"/>
                <a:cs typeface="Calibri" pitchFamily="34" charset="0"/>
              </a:rPr>
              <a:t>(</a:t>
            </a:r>
            <a:r>
              <a:rPr lang="zh-TW" altLang="en-US" sz="3600" dirty="0">
                <a:latin typeface="Calibri" pitchFamily="34" charset="0"/>
                <a:cs typeface="Calibri" pitchFamily="34" charset="0"/>
              </a:rPr>
              <a:t>羅</a:t>
            </a:r>
            <a:r>
              <a:rPr lang="en-US" altLang="zh-TW" sz="3600" dirty="0">
                <a:latin typeface="Calibri" pitchFamily="34" charset="0"/>
                <a:cs typeface="Calibri" pitchFamily="34" charset="0"/>
              </a:rPr>
              <a:t>13:8)</a:t>
            </a:r>
            <a:endParaRPr lang="zh-CN" alt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/>
              <a:t>門外的單車不見了！</a:t>
            </a:r>
            <a:endParaRPr lang="zh-CN" altLang="en-US" sz="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8846" y="2714620"/>
            <a:ext cx="52065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>
                <a:solidFill>
                  <a:schemeClr val="tx1"/>
                </a:solidFill>
              </a:rPr>
              <a:t>完</a:t>
            </a:r>
            <a:endParaRPr lang="en-AU" sz="96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129</a:t>
            </a:fld>
            <a:endParaRPr lang="en-AU" dirty="0"/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823" y="1524000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58194" y="4365104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8583" y="692696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1FC4-8421-477E-AA46-5E91A01D453E}"/>
              </a:ext>
            </a:extLst>
          </p:cNvPr>
          <p:cNvSpPr txBox="1"/>
          <p:nvPr/>
        </p:nvSpPr>
        <p:spPr>
          <a:xfrm>
            <a:off x="1258317" y="318994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458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68836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Forever, He is my Lord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耶和華衪是我的神。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Now until the end of the age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3756503597"/>
      </p:ext>
    </p:extLst>
  </p:cSld>
  <p:clrMapOvr>
    <a:masterClrMapping/>
  </p:clrMapOvr>
  <p:transition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我一生求主管理，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願獻身心為活祭；</a:t>
            </a:r>
            <a:br>
              <a:rPr lang="zh-TW" altLang="en-US" sz="5400" dirty="0">
                <a:solidFill>
                  <a:schemeClr val="bg1"/>
                </a:solidFill>
              </a:rPr>
            </a:br>
            <a:r>
              <a:rPr lang="zh-TW" altLang="en-US" sz="5400" dirty="0">
                <a:solidFill>
                  <a:schemeClr val="bg1"/>
                </a:solidFill>
              </a:rPr>
              <a:t>我雙手為主作工，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05509282"/>
      </p:ext>
    </p:extLst>
  </p:cSld>
  <p:clrMapOvr>
    <a:masterClrMapping/>
  </p:clrMapOvr>
  <p:transition>
    <p:cut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因被主慈愛感動，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因被主慈愛感動。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750523846"/>
      </p:ext>
    </p:extLst>
  </p:cSld>
  <p:clrMapOvr>
    <a:masterClrMapping/>
  </p:clrMapOvr>
  <p:transition>
    <p:cut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願我腳為主走路，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步步遵從主吩咐；</a:t>
            </a:r>
            <a:br>
              <a:rPr lang="zh-TW" altLang="en-US" sz="5400" dirty="0">
                <a:solidFill>
                  <a:schemeClr val="bg1"/>
                </a:solidFill>
              </a:rPr>
            </a:br>
            <a:r>
              <a:rPr lang="zh-TW" altLang="en-US" sz="5400" dirty="0">
                <a:solidFill>
                  <a:schemeClr val="bg1"/>
                </a:solidFill>
              </a:rPr>
              <a:t>願我口時常頌揚，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59294097"/>
      </p:ext>
    </p:extLst>
  </p:cSld>
  <p:clrMapOvr>
    <a:masterClrMapping/>
  </p:clrMapOvr>
  <p:transition>
    <p:cut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讚美我榮耀君王，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讚美我榮耀君王。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822978360"/>
      </p:ext>
    </p:extLst>
  </p:cSld>
  <p:clrMapOvr>
    <a:masterClrMapping/>
  </p:clrMapOvr>
  <p:transition>
    <p:cut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願我恭敬獻金銀，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不為自己留分文；</a:t>
            </a:r>
            <a:br>
              <a:rPr lang="zh-TW" altLang="en-US" sz="5400" dirty="0">
                <a:solidFill>
                  <a:schemeClr val="bg1"/>
                </a:solidFill>
              </a:rPr>
            </a:br>
            <a:r>
              <a:rPr lang="zh-TW" altLang="en-US" sz="5400" dirty="0">
                <a:solidFill>
                  <a:schemeClr val="bg1"/>
                </a:solidFill>
              </a:rPr>
              <a:t>我光陰全歸主用，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206766510"/>
      </p:ext>
    </p:extLst>
  </p:cSld>
  <p:clrMapOvr>
    <a:masterClrMapping/>
  </p:clrMapOvr>
  <p:transition>
    <p:cut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讚美歌聲永不停，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讚美歌聲永不停。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699504667"/>
      </p:ext>
    </p:extLst>
  </p:cSld>
  <p:clrMapOvr>
    <a:masterClrMapping/>
  </p:clrMapOvr>
  <p:transition>
    <p:cut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願我一生聽主命，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放棄己見隨主行；</a:t>
            </a:r>
            <a:br>
              <a:rPr lang="zh-TW" altLang="en-US" sz="5400" dirty="0">
                <a:solidFill>
                  <a:schemeClr val="bg1"/>
                </a:solidFill>
              </a:rPr>
            </a:br>
            <a:r>
              <a:rPr lang="zh-TW" altLang="en-US" sz="5400" dirty="0">
                <a:solidFill>
                  <a:schemeClr val="bg1"/>
                </a:solidFill>
              </a:rPr>
              <a:t>我心成為主寶座，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005650293"/>
      </p:ext>
    </p:extLst>
  </p:cSld>
  <p:clrMapOvr>
    <a:masterClrMapping/>
  </p:clrMapOvr>
  <p:transition>
    <p:cut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願你作王我心中，</a:t>
            </a:r>
            <a:endParaRPr lang="en-AU" altLang="zh-TW" sz="5400" dirty="0">
              <a:solidFill>
                <a:schemeClr val="bg1"/>
              </a:solidFill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願你作王我心中。</a:t>
            </a:r>
            <a:endParaRPr lang="en-AU" altLang="zh-TW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5035" y="5013176"/>
            <a:ext cx="645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獻己於主</a:t>
            </a:r>
            <a:endParaRPr lang="ja-JP" altLang="en-US" sz="4000" dirty="0">
              <a:solidFill>
                <a:schemeClr val="accent6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0921-BCA5-4126-8B88-4DA4980ADE1B}"/>
              </a:ext>
            </a:extLst>
          </p:cNvPr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483707075"/>
      </p:ext>
    </p:extLst>
  </p:cSld>
  <p:clrMapOvr>
    <a:masterClrMapping/>
  </p:clrMapOvr>
  <p:transition>
    <p:cut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1152128" cy="447423"/>
          </a:xfrm>
        </p:spPr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138</a:t>
            </a:fld>
            <a:endParaRPr lang="en-AU" dirty="0"/>
          </a:p>
        </p:txBody>
      </p:sp>
      <p:pic>
        <p:nvPicPr>
          <p:cNvPr id="47113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91680" y="2902877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1700808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139</a:t>
            </a:fld>
            <a:endParaRPr lang="en-AU" dirty="0"/>
          </a:p>
        </p:txBody>
      </p:sp>
      <p:pic>
        <p:nvPicPr>
          <p:cNvPr id="48137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79885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636912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solidFill>
                  <a:schemeClr val="tx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solidFill>
                <a:schemeClr val="tx2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Bless the Lord, my soul, praise His Holy name</a:t>
            </a:r>
          </a:p>
          <a:p>
            <a:pPr algn="ctr"/>
            <a:r>
              <a:rPr lang="en-US" dirty="0"/>
              <a:t>Bless the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will not forget that He is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15287897"/>
      </p:ext>
    </p:extLst>
  </p:cSld>
  <p:clrMapOvr>
    <a:masterClrMapping/>
  </p:clrMapOvr>
  <p:transition>
    <p:cut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1" y="6093296"/>
            <a:ext cx="1001559" cy="447423"/>
          </a:xfrm>
        </p:spPr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140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451374" y="334993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413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111" y="152299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00065" y="4641997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主活著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2557" y="869658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chemeClr val="tx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</p:spTree>
    <p:extLst>
      <p:ext uri="{BB962C8B-B14F-4D97-AF65-F5344CB8AC3E}">
        <p14:creationId xmlns:p14="http://schemas.microsoft.com/office/powerpoint/2010/main" val="79681249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141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我所事奉復活主，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祂今在世活著，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我知道祂確活著，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不管人怎麼說，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V1a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3384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142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26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我見祂手施憐憫，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聽聞祂安慰聲，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每次當我需求祂，總必答應。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V1b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81631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143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基督，耶穌，今天仍然活著，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　祂與我談，祂伴我走，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生命窄路同過。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7828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144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基督，耶穌，救恩臨到萬邦，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若問我怎知祂活著，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祂活在我心中。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79456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145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在我所處環境中，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主愛常在我旁，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我雖有時心煩惱，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但卻永不失望，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V2a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272161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146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我知救主引領我，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衝破暴風狂濤，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一日我主必再來，大顯榮耀。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V2b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576389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147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基督，耶穌，今天仍然活著，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　祂與我談，祂伴我走，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生命窄路同過。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36840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148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基督，耶穌，救恩臨到萬邦，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若問我怎知祂活著，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祂活在我心中。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13270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149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歡欣，聖徒當歡欣，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大家高聲讚揚，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不息的「哈利路亞」，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歸於基督我王，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V3a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68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衪赦免你一切過犯罪孽，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forgives my sin and He heals my pain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醫治你疾病復原。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heals my life and makes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3235709627"/>
      </p:ext>
    </p:extLst>
  </p:cSld>
  <p:clrMapOvr>
    <a:masterClrMapping/>
  </p:clrMapOvr>
  <p:transition>
    <p:cut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150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尋祂的人有盼望，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祈求者得幫助，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無人有祂的愛心，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仁慈，善良。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V3b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03625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151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基督，耶穌，今天仍然活著，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　祂與我談，祂伴我走，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生命窄路同過。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16640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152</a:t>
            </a:fld>
            <a:endParaRPr lang="en-A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" y="44450"/>
            <a:ext cx="9045575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基督，耶穌，救恩臨到萬邦，</a:t>
            </a:r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若問我怎知祂活著，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祂活在我心中。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itchFamily="34" charset="0"/>
              </a:rPr>
              <a:t>主活著</a:t>
            </a:r>
            <a:endParaRPr lang="en-AU" altLang="zh-TW" sz="4000" b="1" dirty="0">
              <a:solidFill>
                <a:schemeClr val="accent6">
                  <a:lumMod val="75000"/>
                </a:schemeClr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7239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Hymns of Life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生命聖詩 第 </a:t>
            </a:r>
            <a:r>
              <a:rPr lang="en-US" altLang="zh-TW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413 </a:t>
            </a:r>
            <a:r>
              <a:rPr lang="zh-TW" altLang="en-US" sz="2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6237312"/>
            <a:ext cx="72008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756589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92088" cy="447423"/>
          </a:xfrm>
        </p:spPr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153</a:t>
            </a:fld>
            <a:endParaRPr lang="en-AU" dirty="0"/>
          </a:p>
        </p:txBody>
      </p:sp>
      <p:pic>
        <p:nvPicPr>
          <p:cNvPr id="49161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1860206" y="2609617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solidFill>
                  <a:schemeClr val="accent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solidFill>
                  <a:schemeClr val="accent1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  <a:r>
              <a:rPr lang="en-AU" altLang="en-US" sz="80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．</a:t>
            </a:r>
            <a:r>
              <a:rPr lang="en-US" altLang="en-US" sz="8000" b="1" dirty="0">
                <a:solidFill>
                  <a:schemeClr val="accent1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Bless the Lord, my soul, praise His Holy name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will not forget that He is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62597852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衪以仁愛慈悲為你冠冕，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will crown my life with His gracious love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為受屈的人伸冤。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Renews and heals my soul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V1d</a:t>
            </a:r>
          </a:p>
        </p:txBody>
      </p:sp>
    </p:spTree>
    <p:extLst>
      <p:ext uri="{BB962C8B-B14F-4D97-AF65-F5344CB8AC3E}">
        <p14:creationId xmlns:p14="http://schemas.microsoft.com/office/powerpoint/2010/main" val="2778705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 as high as heavens above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衪的慈愛也等的深，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How deep is the love that You give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10456187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 as far as the ends of the earth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3770823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259632" y="1484784"/>
            <a:ext cx="7344816" cy="21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latin typeface="HanWangYenLight" pitchFamily="18" charset="-120"/>
                <a:ea typeface="HanWangYenLight" pitchFamily="18" charset="-120"/>
              </a:rPr>
              <a:t>雪 梨 華 人 基 督 教 會</a:t>
            </a:r>
            <a:br>
              <a:rPr lang="en-US" altLang="ja-JP" sz="36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粵 語 堂 聖 餐 主 日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sz="2800" spc="600" dirty="0">
                <a:solidFill>
                  <a:schemeClr val="tx2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2020</a:t>
            </a:r>
            <a:r>
              <a:rPr lang="en-US" altLang="en-US" sz="2800" spc="600" dirty="0">
                <a:solidFill>
                  <a:schemeClr val="tx2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年3月8日上午九時十五分</a:t>
            </a: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TW" sz="2000" b="1" dirty="0">
              <a:solidFill>
                <a:srgbClr val="333399"/>
              </a:solidFill>
              <a:latin typeface="HanWangYenHeavy" pitchFamily="18" charset="-120"/>
              <a:ea typeface="HanWangYenHeavy" pitchFamily="18" charset="-120"/>
            </a:endParaRP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請肅靜預備崇拜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8" name="Picture 7" descr="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7948"/>
            <a:ext cx="572798" cy="969350"/>
          </a:xfrm>
          <a:prstGeom prst="rect">
            <a:avLst/>
          </a:prstGeom>
        </p:spPr>
      </p:pic>
      <p:pic>
        <p:nvPicPr>
          <p:cNvPr id="10" name="Picture 9" descr="graphics_ph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85184"/>
            <a:ext cx="785268" cy="7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 the Lord is mercy and love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且有豐盛無盡的恩典，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He’s abounding with freedom and grace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679441272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Forever, He is my Lord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耶和華衪是我的神。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Now until the end of the age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2362224932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在每天清晨，主愛已彰顯。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Every break of dawn Your love is revealed.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5844546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沒有分陰晴，主愛勵勉。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Whether rain or shine,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Your love strengthens me.</a:t>
            </a:r>
          </a:p>
          <a:p>
            <a:pPr algn="ctr"/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99612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30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愛慕到達主跟前，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long to come before You.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渴慕救主引牽，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Your guidance is all I need.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631530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困苦、壓逼、憂心、掛念，</a:t>
            </a:r>
          </a:p>
          <a:p>
            <a:pPr algn="ctr"/>
            <a:r>
              <a:rPr lang="en-AU" sz="3600" dirty="0">
                <a:solidFill>
                  <a:schemeClr val="bg1"/>
                </a:solidFill>
                <a:ea typeface="HanWangYenLight" pitchFamily="18" charset="-120"/>
              </a:rPr>
              <a:t>In pain, in grief, in hopelessness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5793670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神愛眷必不停斷，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 will never cease.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神愛眷終不改變。 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it’s always with me.</a:t>
            </a:r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045929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日影西斜，主愛更溫暖。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Though the sun goes down,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 surrounds 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1751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沒有分冬暖，主愛復眷。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In the warmth or cold, God’s love endures.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130231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30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愛慕到達主跟前，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long to come before You.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渴慕救主引牽，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Your guidance is all I need.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409062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47080"/>
            <a:ext cx="4686300" cy="17018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3" name="Picture 12" descr="pr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67796"/>
            <a:ext cx="41434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困苦、壓逼、憂心、掛念，</a:t>
            </a:r>
          </a:p>
          <a:p>
            <a:pPr algn="ctr"/>
            <a:r>
              <a:rPr lang="en-AU" sz="3600" dirty="0">
                <a:solidFill>
                  <a:schemeClr val="bg1"/>
                </a:solidFill>
                <a:ea typeface="HanWangYenLight" pitchFamily="18" charset="-120"/>
              </a:rPr>
              <a:t>In pain, in grief, in hopelessness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692575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神愛眷必不停斷，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 will never cease.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神愛眷終不改變。 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it’s always with me.</a:t>
            </a:r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854379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在每天清晨，主愛已彰顯。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Every break of dawn Your love is revealed.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161360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沒有分陰晴，主愛勵勉。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Whether rain or shine,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Your love strengthens me.</a:t>
            </a:r>
          </a:p>
          <a:p>
            <a:pPr algn="ctr"/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166781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30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愛慕到達主跟前，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long to come before You.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渴慕救主引牽，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Your guidance is all I need.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806088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困苦、壓逼、憂心、掛念，</a:t>
            </a:r>
          </a:p>
          <a:p>
            <a:pPr algn="ctr"/>
            <a:r>
              <a:rPr lang="en-AU" sz="3600" dirty="0">
                <a:solidFill>
                  <a:schemeClr val="bg1"/>
                </a:solidFill>
                <a:ea typeface="HanWangYenLight" pitchFamily="18" charset="-120"/>
              </a:rPr>
              <a:t>In pain, in grief, in hopelessness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7184260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神愛眷必不停斷，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 will never cease.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神愛眷終不改變。 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it’s always with me.</a:t>
            </a:r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2552264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日影西斜，主愛更溫暖。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Though the sun goes down,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 surrounds 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74028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Caring Lord, You’re a faithful God.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沒有分冬暖，主愛復眷。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In the warmth or cold, God’s love endures.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5880366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30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愛慕到達主跟前，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long to come before You.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渴慕救主引牽，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Your guidance is all I need.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52979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宣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71480"/>
            <a:ext cx="6116320" cy="4587240"/>
          </a:xfrm>
          <a:prstGeom prst="rect">
            <a:avLst/>
          </a:prstGeom>
        </p:spPr>
      </p:pic>
      <p:pic>
        <p:nvPicPr>
          <p:cNvPr id="12" name="Picture 11" descr="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5226" y="2276872"/>
            <a:ext cx="572798" cy="96935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困苦、壓逼、憂心、掛念，</a:t>
            </a:r>
          </a:p>
          <a:p>
            <a:pPr algn="ctr"/>
            <a:r>
              <a:rPr lang="en-AU" sz="3600" dirty="0">
                <a:solidFill>
                  <a:schemeClr val="bg1"/>
                </a:solidFill>
                <a:ea typeface="HanWangYenLight" pitchFamily="18" charset="-120"/>
              </a:rPr>
              <a:t>In pain, in grief, in hopelessness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3057987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938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來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神愛眷必不停斷，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 will never cease.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神愛眷終不改變。 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God’s love, it’s always with me.</a:t>
            </a:r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主信實無變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You</a:t>
            </a:r>
            <a:r>
              <a:rPr lang="en-AU" altLang="zh-TW" sz="2800" b="1" dirty="0">
                <a:solidFill>
                  <a:schemeClr val="accent6"/>
                </a:solidFill>
                <a:latin typeface="Gill Sans Nova Light" panose="020B0302020104020203" pitchFamily="34" charset="0"/>
              </a:rPr>
              <a:t>’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re a faithful God</a:t>
            </a:r>
            <a:endParaRPr lang="en-US" altLang="zh-TW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65194"/>
            <a:ext cx="910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   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5》© 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zh-TW" altLang="en-US" sz="2000" spc="-15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647291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感慨！造物與尊貴，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How sad to see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褪色、墮落、變更；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the glory of our God’s creations fade.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064713723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百載磨練、律法指引，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The law of God</a:t>
            </a:r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未夠銳變這罪民；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was not enough to change the hearts of sinners.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938757118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主卻降世，掛十架成贖祭，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My Lord, You came. You died upon the cross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已粉碎罪權勢；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to crush the </a:t>
            </a:r>
            <a:r>
              <a:rPr lang="en-US" sz="3600" dirty="0" err="1">
                <a:solidFill>
                  <a:schemeClr val="bg1"/>
                </a:solidFill>
                <a:ea typeface="HanWangYenLight" pitchFamily="18" charset="-120"/>
              </a:rPr>
              <a:t>pow’r</a:t>
            </a: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 of sin.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810164156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頃刻間會驟見天國來臨，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Now that the day that You return is near,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誰可替我預告？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who’ll go and tell the world?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655109453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Lord send me there to spread Your word.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祢是神！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 are God. 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100473207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誰亦需要，悔改歸向，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All who have sinned need to repent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and change their ways.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神治國度，請差遣我。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Please send me there.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37974705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Lord send me there to spread Your word.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全地每一顆心都願歸祢，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Let every heart in this world turn to You, 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694121242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成為活祭，見證真理，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To serve Your will, witness the truth.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Please send me there.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0326176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pic>
        <p:nvPicPr>
          <p:cNvPr id="5128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62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14650" y="3357563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solidFill>
                  <a:srgbClr val="FF00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驚歎！叛罪與歪理，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see the ugly sins and lies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已消耗盡眾生；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have all consumed our lives.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942369433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痛心世間尚有萬民，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So many have not come to know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十架大愛總未聞；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dirty="0"/>
              <a:t>可替我</a:t>
            </a: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that You came here to save us.</a:t>
            </a:r>
            <a:r>
              <a:rPr lang="zh-TW" altLang="en-US" sz="3600" dirty="0">
                <a:solidFill>
                  <a:schemeClr val="bg1"/>
                </a:solidFill>
                <a:ea typeface="HanWangYenLight" pitchFamily="18" charset="-120"/>
              </a:rPr>
              <a:t> </a:t>
            </a:r>
            <a:r>
              <a:rPr lang="zh-TW" altLang="en-US" dirty="0"/>
              <a:t>到？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922874256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天國已近，世代快成絕韻，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We need to show them what You did for us,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要甦醒真愛心，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dirty="0"/>
              <a:t>到</a:t>
            </a: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before Your kingdom comes.</a:t>
            </a:r>
            <a:r>
              <a:rPr lang="zh-TW" altLang="en-US" dirty="0"/>
              <a:t>？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051056388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天天的努力去搶救靈魂，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Let’s show the love You gave to save their souls.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誰可替我做到？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Who’ll go and show the world?</a:t>
            </a:r>
            <a:endParaRPr lang="en-AU" altLang="zh-TW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194262559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Lord send me there to spread Your word.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祢是神！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 are God. 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737470376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誰亦需要，悔改歸向，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All who have sinned need to repent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and change their ways.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神治國度，請差遣我。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Please send me there.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279292747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Lord send me there to spread Your word.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全地每一顆心都願歸祢，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Let every heart in this world turn to You, 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804790134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成為活祭，見證真理，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To serve Your will, witness the truth.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Please send me there.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038097235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Lord send me there to spread Your word.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祢是神！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You are God. 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92605031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誰亦需要，悔改歸向，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All who have sinned need to repent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and change their ways. 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神治國度，請差遣我。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Please send me there.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015761899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Bless the Lord, my soul, praise His Holy name</a:t>
            </a:r>
          </a:p>
          <a:p>
            <a:pPr algn="ctr"/>
            <a:r>
              <a:rPr lang="en-US" dirty="0"/>
              <a:t>Bless the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will not forget that He is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1916023220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Lord send me there to spread Your word.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全地每一顆心都願歸祢，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Let every heart in this world turn to You, 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913727155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成為活祭，見證真理，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To serve Your will, witness the truth. 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請差遣我。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Please send me there.</a:t>
            </a:r>
            <a:endParaRPr lang="zh-TW" altLang="en-US" sz="3600" dirty="0">
              <a:solidFill>
                <a:schemeClr val="bg1"/>
              </a:solidFill>
              <a:ea typeface="HanWangYenLight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80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請差遣我 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Please send me there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45224"/>
            <a:ext cx="910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sz="2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239945454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7A1-991F-4417-87C2-4F79DEC0E68F}" type="slidenum">
              <a:rPr lang="en-AU"/>
              <a:pPr>
                <a:defRPr/>
              </a:pPr>
              <a:t>62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1124744"/>
            <a:ext cx="3265488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pic>
        <p:nvPicPr>
          <p:cNvPr id="23562" name="Picture 10" descr="cr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63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657798"/>
            <a:ext cx="7292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5400" dirty="0"/>
              <a:t>敬拜上帝</a:t>
            </a:r>
            <a:endParaRPr lang="en-US" altLang="zh-TW" sz="5400" dirty="0"/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546085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64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44000" cy="23110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敬拜上帝，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在祂榮美聖潔殿中！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屈膝主腳前，宣揚主光榮，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主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E5108-037C-46DF-9C5A-7B406695264C}"/>
              </a:ext>
            </a:extLst>
          </p:cNvPr>
          <p:cNvSpPr txBox="1"/>
          <p:nvPr/>
        </p:nvSpPr>
        <p:spPr>
          <a:xfrm>
            <a:off x="-36512" y="5385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敬拜上帝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B7B48-2896-44C5-A641-2762C5D50586}"/>
              </a:ext>
            </a:extLst>
          </p:cNvPr>
          <p:cNvSpPr txBox="1"/>
          <p:nvPr/>
        </p:nvSpPr>
        <p:spPr>
          <a:xfrm>
            <a:off x="147565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4060269576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65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44000" cy="23110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獻上完全順服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和甘心樂意心靈，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同來敬拜祂，同尊主聖名！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主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E5108-037C-46DF-9C5A-7B406695264C}"/>
              </a:ext>
            </a:extLst>
          </p:cNvPr>
          <p:cNvSpPr txBox="1"/>
          <p:nvPr/>
        </p:nvSpPr>
        <p:spPr>
          <a:xfrm>
            <a:off x="-36512" y="5385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敬拜上帝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B7B48-2896-44C5-A641-2762C5D50586}"/>
              </a:ext>
            </a:extLst>
          </p:cNvPr>
          <p:cNvSpPr txBox="1"/>
          <p:nvPr/>
        </p:nvSpPr>
        <p:spPr>
          <a:xfrm>
            <a:off x="147565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1929799698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66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44000" cy="23110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貧苦困乏者當坦然到主面前，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兩手雖空，但將自己獻上。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如此的獻禮寶貴純潔又美善，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將一生獻上在主寶座前。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主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E5108-037C-46DF-9C5A-7B406695264C}"/>
              </a:ext>
            </a:extLst>
          </p:cNvPr>
          <p:cNvSpPr txBox="1"/>
          <p:nvPr/>
        </p:nvSpPr>
        <p:spPr>
          <a:xfrm>
            <a:off x="-36512" y="5385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敬拜上帝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B7B48-2896-44C5-A641-2762C5D50586}"/>
              </a:ext>
            </a:extLst>
          </p:cNvPr>
          <p:cNvSpPr txBox="1"/>
          <p:nvPr/>
        </p:nvSpPr>
        <p:spPr>
          <a:xfrm>
            <a:off x="147565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377176046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67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44000" cy="23110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敬拜上帝在祂榮美聖潔殿中！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屈膝主腳前，宣揚主光榮，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主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E5108-037C-46DF-9C5A-7B406695264C}"/>
              </a:ext>
            </a:extLst>
          </p:cNvPr>
          <p:cNvSpPr txBox="1"/>
          <p:nvPr/>
        </p:nvSpPr>
        <p:spPr>
          <a:xfrm>
            <a:off x="-36512" y="5385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敬拜上帝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B7B48-2896-44C5-A641-2762C5D50586}"/>
              </a:ext>
            </a:extLst>
          </p:cNvPr>
          <p:cNvSpPr txBox="1"/>
          <p:nvPr/>
        </p:nvSpPr>
        <p:spPr>
          <a:xfrm>
            <a:off x="147565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V3a</a:t>
            </a:r>
          </a:p>
        </p:txBody>
      </p:sp>
    </p:spTree>
    <p:extLst>
      <p:ext uri="{BB962C8B-B14F-4D97-AF65-F5344CB8AC3E}">
        <p14:creationId xmlns:p14="http://schemas.microsoft.com/office/powerpoint/2010/main" val="2472608678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68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4624"/>
            <a:ext cx="9144000" cy="23110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獻上完全順服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和甘心樂意心靈，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同來敬拜祂，同尊主聖名！</a:t>
            </a:r>
            <a:b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我敬拜祢，主。阿們。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Heavy"/>
                <a:ea typeface="HanWangYenLight" pitchFamily="18" charset="-120"/>
              </a:rPr>
              <a:t>主</a:t>
            </a:r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  <a:p>
            <a:pPr algn="ctr"/>
            <a:endParaRPr lang="en-AU" altLang="zh-TW" sz="5400" dirty="0">
              <a:solidFill>
                <a:schemeClr val="bg1"/>
              </a:solidFill>
              <a:latin typeface="HanWangYenHeavy"/>
              <a:ea typeface="HanWangYenLight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E5108-037C-46DF-9C5A-7B406695264C}"/>
              </a:ext>
            </a:extLst>
          </p:cNvPr>
          <p:cNvSpPr txBox="1"/>
          <p:nvPr/>
        </p:nvSpPr>
        <p:spPr>
          <a:xfrm>
            <a:off x="-36512" y="5385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敬拜上帝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B7B48-2896-44C5-A641-2762C5D50586}"/>
              </a:ext>
            </a:extLst>
          </p:cNvPr>
          <p:cNvSpPr txBox="1"/>
          <p:nvPr/>
        </p:nvSpPr>
        <p:spPr>
          <a:xfrm>
            <a:off x="147565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V3b</a:t>
            </a:r>
          </a:p>
        </p:txBody>
      </p:sp>
    </p:spTree>
    <p:extLst>
      <p:ext uri="{BB962C8B-B14F-4D97-AF65-F5344CB8AC3E}">
        <p14:creationId xmlns:p14="http://schemas.microsoft.com/office/powerpoint/2010/main" val="3877849083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69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112848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衪赦免你一切過犯罪孽，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forgives my sin and He heals my pain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醫治你疾病復原。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heals my life and makes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2516924564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70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512" y="188640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我信上帝 全能的父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創造天地的主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I believe in God, the Father almighty,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creator of heaven and earth.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5720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71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我信我主耶穌基督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上帝獨生的子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I believe in Jesus Christ,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God’s only Son, our Lord,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anWangYenLight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zh-TW" altLang="en-AU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961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72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因聖靈感孕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由童貞女馬利亞所生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who was conceived by the Holy Spirit,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born of the virgin Mary,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380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73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88640"/>
            <a:ext cx="8858312" cy="489654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在本丟彼拉多手下受難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被釘於十字架 受死 埋葬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降在陰間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</a:rPr>
              <a:t>suffered under Pontius Pilate,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was crucified, died, and was buried; </a:t>
            </a:r>
          </a:p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</a:rPr>
              <a:t>he descended to the dead.</a:t>
            </a:r>
            <a:endParaRPr lang="zh-TW" altLang="en-AU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7212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74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第三天從死人中復活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升天 坐在全能父上帝的右邊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On the third day he rose from the dead;</a:t>
            </a:r>
          </a:p>
          <a:p>
            <a:pPr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he ascended into heaven,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and is seated at the right hand of the Father;</a:t>
            </a:r>
            <a:endParaRPr lang="zh-TW" altLang="en-AU" sz="36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>
              <a:spcBef>
                <a:spcPts val="1100"/>
              </a:spcBef>
              <a:defRPr/>
            </a:pP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0597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75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將來必從那裡降臨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審判活人死人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from there he will come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to judge the living and the dead.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8315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76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我信聖靈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我信聖而公之教會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我信聖徒相通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I believe in the Holy Spirit,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holy catholic Church,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communion of saints,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5867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77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我信罪得赦免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我信身體復活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我信永生 阿門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lang="en-US" sz="3600" dirty="0">
                <a:solidFill>
                  <a:schemeClr val="bg1"/>
                </a:solidFill>
              </a:rPr>
              <a:t>the forgiveness of sins,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resurrection of the body,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and the life everlasting.  </a:t>
            </a:r>
            <a:r>
              <a:rPr lang="en-AU" sz="3600" dirty="0">
                <a:solidFill>
                  <a:schemeClr val="bg1"/>
                </a:solidFill>
              </a:rPr>
              <a:t>Amen.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2633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78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34217"/>
            <a:ext cx="4536504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</a:rPr>
              <a:t>23</a:t>
            </a:r>
            <a:r>
              <a:rPr lang="zh-TW" altLang="en-US" sz="4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我當日傳給你們的，原是從主領受的，就是主耶穌被賣的那一夜，拿起餅來，</a:t>
            </a:r>
            <a:endParaRPr lang="zh-TW" altLang="en-AU" sz="40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040" y="26064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23  </a:t>
            </a:r>
            <a:r>
              <a:rPr lang="en-US" sz="2800" dirty="0">
                <a:solidFill>
                  <a:schemeClr val="bg1"/>
                </a:solidFill>
              </a:rPr>
              <a:t>For I received from the Lord what I also passed on to you: The Lord Jesus, on the night he was betrayed, took bread, 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11:23-32 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44264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79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88640"/>
            <a:ext cx="4464496" cy="4927604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</a:rPr>
              <a:t>24</a:t>
            </a:r>
            <a:r>
              <a:rPr lang="zh-TW" altLang="en-US" sz="4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祝謝了，就擘開，說：「這是我的身體，為你們捨的；你們應當如此行、</a:t>
            </a:r>
            <a:br>
              <a:rPr lang="en-AU" altLang="zh-TW" sz="4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40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為的是記念我。」</a:t>
            </a: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33265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24 </a:t>
            </a:r>
            <a:r>
              <a:rPr lang="en-US" sz="2800" dirty="0">
                <a:solidFill>
                  <a:schemeClr val="bg1"/>
                </a:solidFill>
              </a:rPr>
              <a:t>and when he had given thanks, he broke it and said, “This is my body, which is for you; do this in remembrance of me.” 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28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Bless the Lord, my soul, praise His Holy name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I will not forget that He is good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2764197300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80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08937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</a:rPr>
              <a:t>25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飯後，也照樣拿起杯來，說:「這杯是用我的血所立的新約。你們每逢喝的時候，要如此行，為的是記念我。」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252899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25 </a:t>
            </a:r>
            <a:r>
              <a:rPr lang="en-US" sz="2800" dirty="0">
                <a:solidFill>
                  <a:schemeClr val="bg1"/>
                </a:solidFill>
              </a:rPr>
              <a:t>In the same way, after supper he took the cup, saying, “This cup is the new covenant in my blood; do this, whenever you drink it, in remembrance of me.” 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37018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81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7580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</a:rPr>
              <a:t>26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你們每逢吃這餅，喝這杯，是表明主的死，直等到他來</a:t>
            </a:r>
            <a:r>
              <a:rPr lang="zh-TW" altLang="en-AU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。</a:t>
            </a: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6386" y="0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26 </a:t>
            </a:r>
            <a:r>
              <a:rPr lang="en-US" sz="2800" dirty="0">
                <a:solidFill>
                  <a:schemeClr val="bg1"/>
                </a:solidFill>
              </a:rPr>
              <a:t>For whenever you eat this bread and drink this cup, you proclaim the Lord’s death until he comes</a:t>
            </a:r>
            <a:r>
              <a:rPr lang="en-US" sz="2800" dirty="0">
                <a:solidFill>
                  <a:schemeClr val="bg1"/>
                </a:solidFill>
                <a:latin typeface="Helvetica Neue"/>
              </a:rPr>
              <a:t>.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91508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82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27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所以，無論何人不按理吃主的餅、喝主的杯，就是干犯主的身、主的血了。</a:t>
            </a:r>
          </a:p>
          <a:p>
            <a:pPr lvl="0" algn="just">
              <a:spcBef>
                <a:spcPct val="20000"/>
              </a:spcBef>
              <a:defRPr/>
            </a:pPr>
            <a:endParaRPr lang="zh-TW" altLang="en-AU" sz="40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27 </a:t>
            </a:r>
            <a:r>
              <a:rPr lang="en-US" sz="2800" dirty="0">
                <a:solidFill>
                  <a:schemeClr val="bg1"/>
                </a:solidFill>
              </a:rPr>
              <a:t>So then, whoever eats the bread or drinks the cup of the Lord in an unworthy manner will be guilty of sinning against the body and blood of the Lord. 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5609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83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28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人應當自己省察，然後吃這餅、喝這杯。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28 </a:t>
            </a:r>
            <a:r>
              <a:rPr lang="en-US" sz="2800" dirty="0">
                <a:solidFill>
                  <a:schemeClr val="bg1"/>
                </a:solidFill>
              </a:rPr>
              <a:t>Everyone ought to examine themselves before they eat of the bread and drink from the cup. 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6013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84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5" y="5215636"/>
            <a:ext cx="964965" cy="8769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2788"/>
            <a:ext cx="4896544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29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因為人吃喝，若不分辨是主的身體，就是吃喝自己的罪了。 </a:t>
            </a:r>
            <a:r>
              <a:rPr lang="en-US" altLang="zh-TW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30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因此在你們中間有好些軟弱的與患病的，死的也不少。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5673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29 </a:t>
            </a:r>
            <a:r>
              <a:rPr lang="en-US" sz="2800" dirty="0">
                <a:solidFill>
                  <a:schemeClr val="bg1"/>
                </a:solidFill>
              </a:rPr>
              <a:t>For those who eat and drink without discerning the body of Christ eat and drink judgment on themselves. </a:t>
            </a:r>
            <a:r>
              <a:rPr lang="en-US" sz="2800" b="1" baseline="30000" dirty="0">
                <a:solidFill>
                  <a:schemeClr val="bg1"/>
                </a:solidFill>
              </a:rPr>
              <a:t>30 </a:t>
            </a:r>
            <a:r>
              <a:rPr lang="en-US" sz="2800" dirty="0">
                <a:solidFill>
                  <a:schemeClr val="bg1"/>
                </a:solidFill>
              </a:rPr>
              <a:t>That is why many among you are weak and sick, and a number of you have fallen asleep.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4987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85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45" y="5157193"/>
            <a:ext cx="936435" cy="9353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41934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31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我們若是先分辨自己，就不至於受審。 </a:t>
            </a:r>
            <a:endParaRPr lang="en-AU" altLang="zh-TW" sz="40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32</a:t>
            </a:r>
            <a:r>
              <a:rPr lang="zh-TW" altLang="en-AU" sz="40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我們受審的時候，乃是被主懲治，免得我們和世人一同定罪。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19220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31 </a:t>
            </a:r>
            <a:r>
              <a:rPr lang="en-US" sz="2800" dirty="0">
                <a:solidFill>
                  <a:schemeClr val="bg1"/>
                </a:solidFill>
              </a:rPr>
              <a:t>But if we were more discerning with regard to ourselves, we would not come under such judgment. </a:t>
            </a:r>
            <a:r>
              <a:rPr lang="en-US" sz="2800" b="1" baseline="30000" dirty="0">
                <a:solidFill>
                  <a:schemeClr val="bg1"/>
                </a:solidFill>
              </a:rPr>
              <a:t>32 </a:t>
            </a:r>
            <a:r>
              <a:rPr lang="en-US" sz="2800" dirty="0">
                <a:solidFill>
                  <a:schemeClr val="bg1"/>
                </a:solidFill>
              </a:rPr>
              <a:t>Nevertheless, when we are judged in this way by the Lord, we are being disciplined so that we will not be finally condemned with the world.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45603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86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5000707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87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感謝主拯救我靈魂，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200" dirty="0">
                <a:solidFill>
                  <a:schemeClr val="bg1"/>
                </a:solidFill>
                <a:ea typeface="HanWangYenLight" panose="02020300000000000000" pitchFamily="18" charset="-120"/>
              </a:rPr>
              <a:t>Thank you, Lord, for saving my soul</a:t>
            </a:r>
            <a:endParaRPr lang="en-US" altLang="zh-TW" sz="3200" dirty="0">
              <a:solidFill>
                <a:schemeClr val="bg1"/>
              </a:solidFill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感謝主醫治我心身，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solidFill>
                  <a:schemeClr val="bg1"/>
                </a:solidFill>
                <a:ea typeface="HanWangYenLight" panose="02020300000000000000" pitchFamily="18" charset="-120"/>
              </a:rPr>
              <a:t>Thank you, Lord, for making me whole</a:t>
            </a:r>
            <a:endParaRPr lang="en-US" altLang="zh-TW" sz="3600" dirty="0">
              <a:solidFill>
                <a:schemeClr val="bg1"/>
              </a:solidFill>
              <a:ea typeface="HanWangYenLight" panose="02020300000000000000" pitchFamily="18" charset="-120"/>
            </a:endParaRPr>
          </a:p>
          <a:p>
            <a:pPr algn="ctr"/>
            <a:b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endParaRPr lang="zh-TW" altLang="en-US" sz="5400" spc="6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6"/>
                </a:solidFill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>
                <a:solidFill>
                  <a:schemeClr val="accent6"/>
                </a:solidFill>
              </a:rPr>
              <a:t>Thank you Lord</a:t>
            </a:r>
            <a:endParaRPr lang="en-AU" sz="3200" spc="600" dirty="0">
              <a:solidFill>
                <a:schemeClr val="accent6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804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88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感謝主白白賜給我，</a:t>
            </a:r>
            <a:endParaRPr lang="en-AU" altLang="zh-TW" sz="5400" dirty="0">
              <a:solidFill>
                <a:schemeClr val="bg1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solidFill>
                  <a:schemeClr val="bg1"/>
                </a:solidFill>
                <a:ea typeface="HanWangYenLight" panose="02020300000000000000" pitchFamily="18" charset="-120"/>
              </a:rPr>
              <a:t>Thank you, Lord, for giving to me</a:t>
            </a:r>
            <a:endParaRPr lang="en-US" altLang="zh-TW" sz="3600" dirty="0">
              <a:solidFill>
                <a:schemeClr val="bg1"/>
              </a:solidFill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豐豐富富的奇妙救恩。</a:t>
            </a:r>
            <a:endParaRPr lang="en-AU" altLang="zh-TW" sz="3600" dirty="0">
              <a:solidFill>
                <a:schemeClr val="bg1"/>
              </a:solidFill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solidFill>
                  <a:schemeClr val="bg1"/>
                </a:solidFill>
                <a:ea typeface="HanWangYenLight" panose="02020300000000000000" pitchFamily="18" charset="-120"/>
              </a:rPr>
              <a:t>Thy great salvation so rich and free</a:t>
            </a:r>
            <a:endParaRPr lang="zh-TW" altLang="en-US" sz="3600" dirty="0">
              <a:solidFill>
                <a:schemeClr val="bg1"/>
              </a:solidFill>
              <a:ea typeface="HanWangYenLight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6"/>
                </a:solidFill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>
                <a:solidFill>
                  <a:schemeClr val="accent6"/>
                </a:solidFill>
              </a:rPr>
              <a:t>Thank you Lord</a:t>
            </a:r>
          </a:p>
          <a:p>
            <a:pPr algn="ctr"/>
            <a:endParaRPr lang="en-AU" sz="4000" spc="600" dirty="0">
              <a:solidFill>
                <a:schemeClr val="accent6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421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89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4:11-12</a:t>
            </a:r>
          </a:p>
          <a:p>
            <a:pPr algn="ctr">
              <a:defRPr/>
            </a:pPr>
            <a:r>
              <a:rPr lang="en-US" altLang="ja-JP" sz="4000" b="1" dirty="0"/>
              <a:t>(</a:t>
            </a:r>
            <a:r>
              <a:rPr lang="en-AU" altLang="ja-JP" sz="4000" b="1" dirty="0"/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959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Praise the Lord, O My Soul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301208"/>
            <a:ext cx="8640960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</a:t>
            </a:r>
          </a:p>
          <a:p>
            <a:pPr marL="34290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spc="-150" dirty="0">
                <a:solidFill>
                  <a:schemeClr val="bg1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衪以仁愛慈悲為你冠冕，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He will crown my life with His gracious love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為受屈的人伸冤。</a:t>
            </a:r>
            <a:b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solidFill>
                  <a:schemeClr val="bg1"/>
                </a:solidFill>
                <a:ea typeface="HanWangYenLight" pitchFamily="18" charset="-120"/>
              </a:rPr>
              <a:t>Renews and heals my soul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V1d</a:t>
            </a:r>
          </a:p>
        </p:txBody>
      </p:sp>
    </p:spTree>
    <p:extLst>
      <p:ext uri="{BB962C8B-B14F-4D97-AF65-F5344CB8AC3E}">
        <p14:creationId xmlns:p14="http://schemas.microsoft.com/office/powerpoint/2010/main" val="3569555793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4:11 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他是你們匠人所棄的石頭，已成了房角的頭塊石頭。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4:12 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除他以外</a:t>
            </a:r>
            <a: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, 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別無拯救</a:t>
            </a:r>
            <a: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; 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因為在天下人間</a:t>
            </a:r>
            <a: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, 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沒有賜下別的名</a:t>
            </a:r>
            <a: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我們可以靠著得救。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本月金句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kumimoji="0" lang="en-AU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4:11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Scripture says that Jesus is “ the stone you builders did not accept. But it has become the most important stone of all.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en-AU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4.12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can’t be saved by believing in anyone else. God has given people no other name under heaven that will save them.”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本月金句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kumimoji="0" lang="en-AU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1535"/>
      </p:ext>
    </p:extLst>
  </p:cSld>
  <p:clrMapOvr>
    <a:masterClrMapping/>
  </p:clrMapOvr>
  <p:transition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92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259632" y="2670011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spc="600" dirty="0"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4800" b="1" spc="600" dirty="0">
                <a:latin typeface="HanWangYenLight" pitchFamily="18" charset="-120"/>
                <a:ea typeface="HanWangYenLight" pitchFamily="18" charset="-120"/>
              </a:rPr>
              <a:t>2:37-47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800" b="1" spc="600" dirty="0">
                <a:latin typeface="HanWangYenLight" pitchFamily="18" charset="-120"/>
                <a:ea typeface="HanWangYenLight" pitchFamily="18" charset="-120"/>
              </a:rPr>
              <a:t>(Acts)</a:t>
            </a:r>
            <a:endParaRPr lang="en-AU" altLang="en-US" sz="48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26634" name="Picture 16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12058" y="4374950"/>
            <a:ext cx="25601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93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8964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2:37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眾人聽見這話，覺得扎心，就對</a:t>
            </a:r>
            <a:r>
              <a:rPr lang="zh-TW" altLang="en-US" sz="5400" u="sng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和其餘的使徒說：「弟兄們，我們當怎樣行？」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23697279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94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2:38 </a:t>
            </a:r>
            <a:r>
              <a:rPr lang="zh-TW" altLang="en-US" sz="5400" u="sng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說：「你們各人要悔改，奉耶穌基督的名受洗，叫你們的罪得赦，就必領受所賜的聖靈。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12266259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95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8964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2:39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因為這應許是給你們，和你們的兒女，並一切在遠方的人，就是主我們神所召來的。」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25332304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96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2:40 </a:t>
            </a:r>
            <a:r>
              <a:rPr lang="zh-TW" altLang="en-US" sz="5400" u="sng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還用許多話作見證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，勸勉他們說：「你們當救自己脫離這彎曲的世代。」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21615598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97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2:41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於是領受他話的人，就受了洗。那一天，門徒約添了三千人。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40267541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98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2:42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都恆心遵守使徒的教訓</a:t>
            </a:r>
            <a:endParaRPr lang="en-AU" altLang="zh-TW" sz="54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，彼此交接，擘餅，祈禱。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18694872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99</a:t>
            </a:fld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0" y="2305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2:43 </a:t>
            </a:r>
            <a:r>
              <a:rPr lang="zh-TW" altLang="en-US" sz="54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眾人都懼怕。使徒又行了許多奇事神蹟。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使徒行傳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2:37-47</a:t>
            </a:r>
            <a:r>
              <a:rPr lang="en-US" altLang="zh-TW" sz="9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2800" b="1" spc="600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88732385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6305</TotalTime>
  <Words>9583</Words>
  <Application>Microsoft Office PowerPoint</Application>
  <PresentationFormat>On-screen Show (4:3)</PresentationFormat>
  <Paragraphs>2241</Paragraphs>
  <Slides>154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154</vt:i4>
      </vt:variant>
    </vt:vector>
  </HeadingPairs>
  <TitlesOfParts>
    <vt:vector size="170" baseType="lpstr">
      <vt:lpstr>Microsoft GothicNeo</vt:lpstr>
      <vt:lpstr>Arial</vt:lpstr>
      <vt:lpstr>Calibri</vt:lpstr>
      <vt:lpstr>Gill Sans Nova Light</vt:lpstr>
      <vt:lpstr>HanWangYenHeavy</vt:lpstr>
      <vt:lpstr>HanWangYenLight</vt:lpstr>
      <vt:lpstr>Helvetica Neue</vt:lpstr>
      <vt:lpstr>Lucida Sans Unicode</vt:lpstr>
      <vt:lpstr>Times New Roman</vt:lpstr>
      <vt:lpstr>Verdana</vt:lpstr>
      <vt:lpstr>Wingdings 2</vt:lpstr>
      <vt:lpstr>Wingdings 3</vt:lpstr>
      <vt:lpstr>Canto_wk245.sample</vt:lpstr>
      <vt:lpstr>Custom Design</vt:lpstr>
      <vt:lpstr>1_Canto_wk245.sample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彎曲世代中的群體 徒2:37-47</vt:lpstr>
      <vt:lpstr>PowerPoint Presentation</vt:lpstr>
      <vt:lpstr>恐慌性搶購</vt:lpstr>
      <vt:lpstr>彼得第一次證道 (徒2:37-40)</vt:lpstr>
      <vt:lpstr>彎曲的世代 (徒2:37-40)</vt:lpstr>
      <vt:lpstr>聖經中的“彎曲”</vt:lpstr>
      <vt:lpstr>彎曲的世代</vt:lpstr>
      <vt:lpstr>彎曲的世代 (路3:1-6)</vt:lpstr>
      <vt:lpstr>彎曲的世代 (路3:5)</vt:lpstr>
      <vt:lpstr>彎曲的世代 (路3:5)</vt:lpstr>
      <vt:lpstr>彎曲的世代 (路3:5)</vt:lpstr>
      <vt:lpstr>彎曲世代新群體(徒2:41-42)</vt:lpstr>
      <vt:lpstr>縱向的信徒生活</vt:lpstr>
      <vt:lpstr>橫向的信徒生活</vt:lpstr>
      <vt:lpstr>什麼是團契？</vt:lpstr>
      <vt:lpstr>橫向的信徒生活</vt:lpstr>
      <vt:lpstr>縱向的信徒生活</vt:lpstr>
      <vt:lpstr>新群體的使命(腓2:14-16)</vt:lpstr>
      <vt:lpstr>新群體的使命(腓2:14-16)</vt:lpstr>
      <vt:lpstr>新群體的使命(腓2:14-16)</vt:lpstr>
      <vt:lpstr>新群體的使命(腓2:14-16)</vt:lpstr>
      <vt:lpstr>PowerPoint Presentation</vt:lpstr>
      <vt:lpstr>門外的單車不見了！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CCC_MilsonPt@outlook.com</cp:lastModifiedBy>
  <cp:revision>1612</cp:revision>
  <dcterms:created xsi:type="dcterms:W3CDTF">2014-08-20T02:29:42Z</dcterms:created>
  <dcterms:modified xsi:type="dcterms:W3CDTF">2020-03-07T23:36:51Z</dcterms:modified>
</cp:coreProperties>
</file>