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0" r:id="rId3"/>
    <p:sldMasterId id="2147483692" r:id="rId4"/>
  </p:sldMasterIdLst>
  <p:notesMasterIdLst>
    <p:notesMasterId r:id="rId103"/>
  </p:notesMasterIdLst>
  <p:handoutMasterIdLst>
    <p:handoutMasterId r:id="rId104"/>
  </p:handoutMasterIdLst>
  <p:sldIdLst>
    <p:sldId id="841" r:id="rId5"/>
    <p:sldId id="2966" r:id="rId6"/>
    <p:sldId id="260" r:id="rId7"/>
    <p:sldId id="265" r:id="rId8"/>
    <p:sldId id="3526" r:id="rId9"/>
    <p:sldId id="3792" r:id="rId10"/>
    <p:sldId id="3793" r:id="rId11"/>
    <p:sldId id="3515" r:id="rId12"/>
    <p:sldId id="3794" r:id="rId13"/>
    <p:sldId id="3791" r:id="rId14"/>
    <p:sldId id="3795" r:id="rId15"/>
    <p:sldId id="3797" r:id="rId16"/>
    <p:sldId id="3796" r:id="rId17"/>
    <p:sldId id="3803" r:id="rId18"/>
    <p:sldId id="3804" r:id="rId19"/>
    <p:sldId id="3805" r:id="rId20"/>
    <p:sldId id="3533" r:id="rId21"/>
    <p:sldId id="3800" r:id="rId22"/>
    <p:sldId id="3799" r:id="rId23"/>
    <p:sldId id="3798" r:id="rId24"/>
    <p:sldId id="3801" r:id="rId25"/>
    <p:sldId id="3806" r:id="rId26"/>
    <p:sldId id="3807" r:id="rId27"/>
    <p:sldId id="3808" r:id="rId28"/>
    <p:sldId id="3809" r:id="rId29"/>
    <p:sldId id="3810" r:id="rId30"/>
    <p:sldId id="3811" r:id="rId31"/>
    <p:sldId id="3749" r:id="rId32"/>
    <p:sldId id="3802" r:id="rId33"/>
    <p:sldId id="3751" r:id="rId34"/>
    <p:sldId id="3812" r:id="rId35"/>
    <p:sldId id="3813" r:id="rId36"/>
    <p:sldId id="3814" r:id="rId37"/>
    <p:sldId id="2967" r:id="rId38"/>
    <p:sldId id="3709" r:id="rId39"/>
    <p:sldId id="2505" r:id="rId40"/>
    <p:sldId id="3529" r:id="rId41"/>
    <p:sldId id="3530" r:id="rId42"/>
    <p:sldId id="256" r:id="rId43"/>
    <p:sldId id="3825" r:id="rId44"/>
    <p:sldId id="261" r:id="rId45"/>
    <p:sldId id="3823" r:id="rId46"/>
    <p:sldId id="262" r:id="rId47"/>
    <p:sldId id="264" r:id="rId48"/>
    <p:sldId id="263" r:id="rId49"/>
    <p:sldId id="270" r:id="rId50"/>
    <p:sldId id="259" r:id="rId51"/>
    <p:sldId id="269" r:id="rId52"/>
    <p:sldId id="266" r:id="rId53"/>
    <p:sldId id="267" r:id="rId54"/>
    <p:sldId id="268" r:id="rId55"/>
    <p:sldId id="891" r:id="rId56"/>
    <p:sldId id="3715" r:id="rId57"/>
    <p:sldId id="3782" r:id="rId58"/>
    <p:sldId id="3783" r:id="rId59"/>
    <p:sldId id="3784" r:id="rId60"/>
    <p:sldId id="3787" r:id="rId61"/>
    <p:sldId id="3786" r:id="rId62"/>
    <p:sldId id="3790" r:id="rId63"/>
    <p:sldId id="3785" r:id="rId64"/>
    <p:sldId id="3788" r:id="rId65"/>
    <p:sldId id="336" r:id="rId66"/>
    <p:sldId id="287" r:id="rId67"/>
    <p:sldId id="371" r:id="rId68"/>
    <p:sldId id="363" r:id="rId69"/>
    <p:sldId id="350" r:id="rId70"/>
    <p:sldId id="364" r:id="rId71"/>
    <p:sldId id="356" r:id="rId72"/>
    <p:sldId id="352" r:id="rId73"/>
    <p:sldId id="357" r:id="rId74"/>
    <p:sldId id="353" r:id="rId75"/>
    <p:sldId id="360" r:id="rId76"/>
    <p:sldId id="366" r:id="rId77"/>
    <p:sldId id="365" r:id="rId78"/>
    <p:sldId id="367" r:id="rId79"/>
    <p:sldId id="358" r:id="rId80"/>
    <p:sldId id="368" r:id="rId81"/>
    <p:sldId id="370" r:id="rId82"/>
    <p:sldId id="3824" r:id="rId83"/>
    <p:sldId id="3818" r:id="rId84"/>
    <p:sldId id="3147" r:id="rId85"/>
    <p:sldId id="3543" r:id="rId86"/>
    <p:sldId id="3775" r:id="rId87"/>
    <p:sldId id="3774" r:id="rId88"/>
    <p:sldId id="3776" r:id="rId89"/>
    <p:sldId id="3778" r:id="rId90"/>
    <p:sldId id="3777" r:id="rId91"/>
    <p:sldId id="2474" r:id="rId92"/>
    <p:sldId id="2475" r:id="rId93"/>
    <p:sldId id="3815" r:id="rId94"/>
    <p:sldId id="3816" r:id="rId95"/>
    <p:sldId id="2476" r:id="rId96"/>
    <p:sldId id="3535" r:id="rId97"/>
    <p:sldId id="3781" r:id="rId98"/>
    <p:sldId id="3779" r:id="rId99"/>
    <p:sldId id="3780" r:id="rId100"/>
    <p:sldId id="342" r:id="rId101"/>
    <p:sldId id="327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3515" autoAdjust="0"/>
  </p:normalViewPr>
  <p:slideViewPr>
    <p:cSldViewPr>
      <p:cViewPr varScale="1">
        <p:scale>
          <a:sx n="67" d="100"/>
          <a:sy n="67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7/5/2020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7/5/2020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496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31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3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54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090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04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72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81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82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40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31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08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98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36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獻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5925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322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92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27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983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634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22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955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44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56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490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10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773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3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268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952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722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105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381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04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FE41-6BDF-4649-A912-657306C5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B654-ED50-435C-9AB1-4D1F53C45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23A63-22D6-4A69-8637-58069856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113-8658-4656-99E2-1B0D8784DF45}" type="datetimeFigureOut">
              <a:rPr lang="en-AU" smtClean="0"/>
              <a:t>5/07/2020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BADB-A9EB-4A9C-A2B3-C71D15D6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311EE-F8C4-469F-A88E-DE63D2C9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4CF5-6648-449F-A48C-5E00CA1534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0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6" r:id="rId3"/>
    <p:sldLayoutId id="2147483661" r:id="rId4"/>
    <p:sldLayoutId id="2147483675" r:id="rId5"/>
    <p:sldLayoutId id="2147483679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5/07/2020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7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BCA4-E5ED-4279-9D52-7CD6C0616258}" type="datetimeFigureOut">
              <a:rPr lang="en-AU" smtClean="0"/>
              <a:pPr/>
              <a:t>5/07/2020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78EE-910D-4708-A022-8D3AA8A064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2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驚歎！叛罪與歪理，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已消耗盡眾生；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痛心世間尚有萬民，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十架大愛總未聞；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I see the ugly sins and lies have all consumed our lives.</a:t>
            </a:r>
          </a:p>
          <a:p>
            <a:pPr algn="ctr"/>
            <a:r>
              <a:rPr lang="en-US" sz="2400" dirty="0"/>
              <a:t>So many have not come to know that You came here to save 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139255270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天國已近，世代快成絕韻，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要甦醒真愛心，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天天的努力去搶救靈魂，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誰可替我做到？</a:t>
            </a:r>
            <a:endParaRPr lang="zh-CN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We need to show them what You did for us, </a:t>
            </a:r>
          </a:p>
          <a:p>
            <a:pPr algn="ctr"/>
            <a:r>
              <a:rPr lang="en-US" sz="2400" dirty="0"/>
              <a:t>before Your kingdom comes.</a:t>
            </a:r>
          </a:p>
          <a:p>
            <a:pPr algn="ctr"/>
            <a:r>
              <a:rPr lang="en-US" sz="2400" dirty="0"/>
              <a:t>Let’s show the love You gave to save their souls. </a:t>
            </a:r>
          </a:p>
          <a:p>
            <a:pPr algn="ctr"/>
            <a:r>
              <a:rPr lang="en-US" sz="2400" dirty="0"/>
              <a:t>Who’ll go and show the world?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106436540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請差遣我，替祢宣告，祢是神！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誰亦需要，悔改歸向，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神治國度，請差遣我。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send me there to spread Your word. You are God. </a:t>
            </a:r>
          </a:p>
          <a:p>
            <a:pPr algn="ctr"/>
            <a:r>
              <a:rPr lang="en-US" sz="2400" dirty="0"/>
              <a:t>All who have sinned need to repent and change their ways. </a:t>
            </a:r>
          </a:p>
          <a:p>
            <a:pPr algn="ctr"/>
            <a:r>
              <a:rPr lang="en-US" sz="2400" dirty="0"/>
              <a:t>Please send me there.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07725317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全地每一顆心都願歸祢，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成為活祭，見證真理，請差遣我。</a:t>
            </a:r>
            <a:endParaRPr lang="zh-CN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Lord send me there to spread Your word. </a:t>
            </a:r>
          </a:p>
          <a:p>
            <a:pPr algn="ctr"/>
            <a:r>
              <a:rPr lang="en-US" sz="2400" dirty="0"/>
              <a:t>Let every heart in this world turn to You, </a:t>
            </a:r>
          </a:p>
          <a:p>
            <a:pPr algn="ctr"/>
            <a:r>
              <a:rPr lang="en-US" sz="2400" dirty="0"/>
              <a:t>To serve Your will, witness the truth. Please send me there.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48123174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請差遣我，替祢宣告，祢是神！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誰亦需要，悔改歸向，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神治國度，請差遣我。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send me there to spread Your word. You are God. </a:t>
            </a:r>
          </a:p>
          <a:p>
            <a:pPr algn="ctr"/>
            <a:r>
              <a:rPr lang="en-US" sz="2400" dirty="0"/>
              <a:t>All who have sinned need to repent and change their ways. </a:t>
            </a:r>
          </a:p>
          <a:p>
            <a:pPr algn="ctr"/>
            <a:r>
              <a:rPr lang="en-US" sz="2400" dirty="0"/>
              <a:t>Please send me there.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934040328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全地每一顆心都願歸祢，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成為活祭，見證真理，請差遣我。</a:t>
            </a:r>
            <a:endParaRPr lang="zh-CN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Lord send me there to spread Your word. </a:t>
            </a:r>
          </a:p>
          <a:p>
            <a:pPr algn="ctr"/>
            <a:r>
              <a:rPr lang="en-US" sz="2400" dirty="0"/>
              <a:t>Let every heart in this world turn to You, </a:t>
            </a:r>
          </a:p>
          <a:p>
            <a:pPr algn="ctr"/>
            <a:r>
              <a:rPr lang="en-US" sz="2400" dirty="0"/>
              <a:t>To serve Your will, witness the truth. Please send me there.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22766750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成為活祭，見證真理，請差遣我。</a:t>
            </a:r>
            <a:endParaRPr lang="zh-CN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To serve Your will, witness the truth. Please send me there.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03982891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17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主耶穌，至聖者，和平之子，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公義真神，祢聖潔美麗無比，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祢完全無人能及。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Lord Jesus, Almighty one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My Prince of peace, the son of God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You’re the Lord, perfect and true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There is none lovely as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591223733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主耶穌，真神兒子，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謙卑自己十架上捨己。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祢寶血湧流能力，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在祢愛中我得以完全。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Lord Jesus, Anointed King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 have Yourself dying upon the cross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And Your love flowed with such power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I’m redeemed by Your precious blood.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373314647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年7月5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耶穌，超乎萬名之上的名，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天上地下萬物屈膝敬拜。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喔耶穌，超乎萬名之上的名，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Jesus, the name above all other names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of creation bows before Your throne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Oh Jesus, the name above all other names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61483867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願榮耀都歸耶穌羔羊。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glory to Your name, the Lamb who was slain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glory to the Lamb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590012007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主耶穌，至聖者，和平之子，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公義真神，祢聖潔美麗無比，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祢完全無人能及。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Lord Jesus, Almighty one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My Prince of peace, the son of God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You’re the Lord, perfect and true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There is none lovely as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047264648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主耶穌，真神兒子，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謙卑自己十架上捨己。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祢寶血湧流能力，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在祢愛中我得以完全。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Lord Jesus, Anointed King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You have Yourself dying upon the cross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And Your love flowed with such power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I’m redeemed by Your precious blood.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434640430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耶穌，超乎萬名之上的名，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天上地下萬物屈膝敬拜。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喔耶穌，超乎萬名之上的名，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Jesus, the name above all other names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of creation bows before Your throne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Oh Jesus, the name above all other names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4111919520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願榮耀都歸耶穌羔羊。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glory to Your name, the Lamb who was slain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glory to the Lamb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000019604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耶穌，超乎萬名之上的名，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天上地下萬物屈膝敬拜。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喔耶穌，超乎萬名之上的名，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Jesus, the name above all other names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of creation bows before Your throne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Oh Jesus, the name above all other names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403990704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願榮耀都歸耶穌羔羊。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glory to Your name, the Lamb who was slain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glory to the Lamb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</a:t>
            </a:r>
            <a:r>
              <a:rPr lang="en-AU" altLang="zh-TW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Jesus, name above all names</a:t>
            </a:r>
            <a:endParaRPr lang="zh-TW" altLang="en-US" sz="24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曾祥怡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展開清晨的翅膀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64473808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28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169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我要建立一群大能子民，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一群充滿讚美的子民，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他們要靠我靈來往此地，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並要榮耀我寶貴的名。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 I'm building a people of power,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And I'm making a people of praise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That will move through this land by My Spirit,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And will glorify My precious name.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85184"/>
            <a:ext cx="8928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一群大能的子民   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 People of Power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Dave Richards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美樂頌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3958572976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主啊！興起，建立教會，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使我們靠祢堅固；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成為合一祢的肢體，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在祢愛子的國度。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Build Your church, Lord, Make us strong, Lord,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Join our hearts, Lord, through Your Son.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Make us one, Lord,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In Your Body, In the kingdom of Your Son.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85184"/>
            <a:ext cx="8928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一群大能的子民   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 People of Power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Dave Richards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美樂頌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2488486916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我要建立一群大能子民，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一群充滿讚美的子民，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他們要靠我靈來往此地，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並要榮耀我寶貴的名。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 I'm building a people of power,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And I'm making a people of praise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That will move through this land by My Spirit,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And will glorify My precious name.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85184"/>
            <a:ext cx="8928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一群大能的子民   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 People of Power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Dave Richards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美樂頌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1918317956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主啊！興起，建立教會，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使我們靠祢堅固；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成為合一祢的肢體，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在祢愛子的國度。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Build Your church, Lord, Make us strong, Lord,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Join our hearts, Lord, through Your Son.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Make us one, Lord,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In Your Body, In the kingdom of Your Son.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85184"/>
            <a:ext cx="8928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一群大能的子民   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 People of Power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Dave Richards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美樂頌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2172284983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主啊！興起，建立教會，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使我們靠祢堅固；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成為合一祢的肢體，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在祢愛子的國度。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Build Your church, Lord, Make us strong, Lord,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Join our hearts, Lord, through Your Son.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Make us one, Lord,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In Your Body, In the kingdom of Your Son.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85184"/>
            <a:ext cx="8928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一群大能的子民   </a:t>
            </a:r>
            <a:r>
              <a:rPr lang="en-US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 People of Power</a:t>
            </a:r>
            <a:endParaRPr lang="en-US" altLang="zh-TW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Dave Richards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美樂頌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浸信會出版社會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國際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813190068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35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49" y="138856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390784"/>
            <a:ext cx="4099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3600" dirty="0"/>
              <a:t> </a:t>
            </a:r>
            <a:r>
              <a:rPr lang="zh-TW" altLang="en-US" sz="3600" dirty="0"/>
              <a:t>恩典夠我用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860449"/>
            <a:ext cx="7552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2800" dirty="0"/>
              <a:t> </a:t>
            </a:r>
            <a:r>
              <a:rPr lang="en-US" altLang="zh-TW" sz="2800" dirty="0"/>
              <a:t>Jaiden Lau and Cathy Lee</a:t>
            </a:r>
            <a:endParaRPr lang="en-US" altLang="zh-TW" sz="1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030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36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詩篇</a:t>
            </a:r>
          </a:p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145:8-9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Psalms)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耶和華有恩惠，有憐憫，不輕易發怒，大有慈愛。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耶和華善待萬民；他的慈悲覆庇他一切所造的。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US" sz="4000" dirty="0"/>
              <a:t>The Lord is gracious, kind and tender. He is slow to get angry and full of love.</a:t>
            </a:r>
            <a:endParaRPr lang="en-US" altLang="zh-TW" sz="4000" dirty="0"/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4000" dirty="0">
                <a:ea typeface="HanWangYenLight" pitchFamily="18" charset="-120"/>
              </a:rPr>
              <a:t> </a:t>
            </a:r>
            <a:r>
              <a:rPr lang="en-US" sz="4000" dirty="0"/>
              <a:t>The Lord is good to all. He shows deep concern for everything he has made.</a:t>
            </a:r>
          </a:p>
          <a:p>
            <a:r>
              <a:rPr lang="en-US" altLang="zh-TW" sz="4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Top 5 Most Powerful Bible Verses for Youth Wor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857250"/>
            <a:ext cx="10130830" cy="51435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07904" y="3501008"/>
            <a:ext cx="4896544" cy="129614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zh-CN" altLang="en-US" sz="6000" b="1" dirty="0">
                <a:latin typeface="SimHei" pitchFamily="49" charset="-122"/>
                <a:ea typeface="SimHei" pitchFamily="49" charset="-122"/>
              </a:rPr>
              <a:t>本月金句</a:t>
            </a:r>
            <a:br>
              <a:rPr lang="en-AU" altLang="zh-CN" sz="6000" b="1" dirty="0">
                <a:latin typeface="SimHei" pitchFamily="49" charset="-122"/>
                <a:ea typeface="SimHei" pitchFamily="49" charset="-122"/>
              </a:rPr>
            </a:br>
            <a:br>
              <a:rPr lang="en-AU" altLang="zh-CN" sz="1100" b="1" dirty="0">
                <a:latin typeface="SimHei" pitchFamily="49" charset="-122"/>
                <a:ea typeface="SimHei" pitchFamily="49" charset="-122"/>
              </a:rPr>
            </a:br>
            <a:r>
              <a:rPr lang="en-AU" altLang="zh-CN" sz="5600" b="1" dirty="0">
                <a:latin typeface="Arial" pitchFamily="34" charset="0"/>
                <a:ea typeface="SimHei" pitchFamily="49" charset="-122"/>
                <a:cs typeface="Arial" pitchFamily="34" charset="0"/>
              </a:rPr>
              <a:t>Memory Verse</a:t>
            </a:r>
            <a:br>
              <a:rPr lang="en-AU" altLang="zh-CN" sz="5600" b="1" dirty="0"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AU" altLang="zh-CN" sz="5600" b="1" dirty="0">
                <a:latin typeface="Arial" pitchFamily="34" charset="0"/>
                <a:ea typeface="SimHei" pitchFamily="49" charset="-122"/>
                <a:cs typeface="Arial" pitchFamily="34" charset="0"/>
              </a:rPr>
              <a:t>of the month</a:t>
            </a:r>
            <a:endParaRPr lang="en-AU" sz="5600" b="1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4896544" cy="1296144"/>
          </a:xfrm>
        </p:spPr>
        <p:txBody>
          <a:bodyPr>
            <a:normAutofit/>
          </a:bodyPr>
          <a:lstStyle/>
          <a:p>
            <a:r>
              <a:rPr lang="zh-CN" altLang="en-US" sz="4500" b="1" dirty="0">
                <a:latin typeface="SimHei" pitchFamily="49" charset="-122"/>
                <a:ea typeface="SimHei" pitchFamily="49" charset="-122"/>
              </a:rPr>
              <a:t>耶和華有恩惠</a:t>
            </a:r>
            <a:r>
              <a:rPr lang="en-AU" altLang="zh-CN" sz="4500" b="1" dirty="0">
                <a:latin typeface="SimHei" pitchFamily="49" charset="-122"/>
                <a:ea typeface="SimHei" pitchFamily="49" charset="-122"/>
              </a:rPr>
              <a:t>,</a:t>
            </a:r>
            <a:endParaRPr lang="en-AU" sz="45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67944" y="2204864"/>
            <a:ext cx="25922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有憐憫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3212976"/>
            <a:ext cx="33843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不輕易發怒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19872" y="4221088"/>
            <a:ext cx="33843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大有慈愛。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196752"/>
            <a:ext cx="4896544" cy="1296144"/>
          </a:xfrm>
        </p:spPr>
        <p:txBody>
          <a:bodyPr>
            <a:normAutofit/>
          </a:bodyPr>
          <a:lstStyle/>
          <a:p>
            <a:r>
              <a:rPr lang="zh-CN" altLang="en-US" sz="4500" b="1" dirty="0">
                <a:latin typeface="SimHei" pitchFamily="49" charset="-122"/>
                <a:ea typeface="SimHei" pitchFamily="49" charset="-122"/>
              </a:rPr>
              <a:t>耶和華善待萬民</a:t>
            </a:r>
            <a:r>
              <a:rPr lang="en-AU" altLang="zh-CN" sz="4500" b="1" dirty="0">
                <a:latin typeface="SimHei" pitchFamily="49" charset="-122"/>
                <a:ea typeface="SimHei" pitchFamily="49" charset="-122"/>
              </a:rPr>
              <a:t>,</a:t>
            </a:r>
            <a:endParaRPr lang="en-AU" sz="45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83968" y="2204864"/>
            <a:ext cx="30243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祂的慈悲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23728" y="3212976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覆庇他一切所造的。</a:t>
            </a:r>
            <a:endParaRPr kumimoji="0" lang="en-AU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31840" y="4221088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詩篇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145</a:t>
            </a:r>
            <a:r>
              <a:rPr kumimoji="0" lang="en-AU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: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8-9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4896544" cy="1296144"/>
          </a:xfrm>
        </p:spPr>
        <p:txBody>
          <a:bodyPr>
            <a:normAutofit/>
          </a:bodyPr>
          <a:lstStyle/>
          <a:p>
            <a:r>
              <a:rPr lang="zh-CN" altLang="en-US" sz="4500" b="1" dirty="0">
                <a:latin typeface="SimHei" pitchFamily="49" charset="-122"/>
                <a:ea typeface="SimHei" pitchFamily="49" charset="-122"/>
              </a:rPr>
              <a:t>耶和華有恩惠</a:t>
            </a:r>
            <a:r>
              <a:rPr lang="en-AU" altLang="zh-CN" sz="4500" b="1" dirty="0">
                <a:latin typeface="SimHei" pitchFamily="49" charset="-122"/>
                <a:ea typeface="SimHei" pitchFamily="49" charset="-122"/>
              </a:rPr>
              <a:t>,</a:t>
            </a:r>
            <a:endParaRPr lang="en-AU" sz="45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48064" y="1467644"/>
            <a:ext cx="2304256" cy="809228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AR CHRISTY" pitchFamily="2" charset="0"/>
              </a:rPr>
              <a:t>gracious</a:t>
            </a:r>
          </a:p>
        </p:txBody>
      </p:sp>
      <p:pic>
        <p:nvPicPr>
          <p:cNvPr id="4" name="Picture 2" descr="Simple Tips for Raising a Compassionate 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21348"/>
            <a:ext cx="6751414" cy="377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95936" y="1412776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compassionate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9712" y="1124744"/>
            <a:ext cx="25922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有憐憫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pic>
        <p:nvPicPr>
          <p:cNvPr id="5122" name="Picture 2" descr="How to Help Your Child's Compassion G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276872"/>
            <a:ext cx="6699577" cy="372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ow To Speak Quick To Listen Slow To Anger Mug – LuCo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62324"/>
            <a:ext cx="4438427" cy="4438427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572000" y="1268760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Slow to anger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31640" y="980728"/>
            <a:ext cx="33843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不輕易發怒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060848"/>
            <a:ext cx="403244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/>
            </a:pP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…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你們各人要</a:t>
            </a: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	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快快的聽，</a:t>
            </a:r>
            <a:endParaRPr kumimoji="0" lang="en-AU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/>
            </a:pP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	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慢慢的說，</a:t>
            </a:r>
            <a:endParaRPr kumimoji="0" lang="en-AU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/>
            </a:pPr>
            <a:r>
              <a:rPr kumimoji="0" lang="en-AU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	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慢慢的動怒。</a:t>
            </a:r>
            <a:endParaRPr kumimoji="0" lang="en-AU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雅各書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1:19  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355976" y="1340768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Rich in love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75656" y="980728"/>
            <a:ext cx="33843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大有慈愛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pic>
        <p:nvPicPr>
          <p:cNvPr id="3074" name="Picture 2" descr="How to Use Compassion to Live a Prosperous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60" y="2132856"/>
            <a:ext cx="7438257" cy="386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4896544" cy="1296144"/>
          </a:xfrm>
        </p:spPr>
        <p:txBody>
          <a:bodyPr>
            <a:normAutofit/>
          </a:bodyPr>
          <a:lstStyle/>
          <a:p>
            <a:r>
              <a:rPr lang="zh-CN" altLang="en-US" sz="4500" b="1" dirty="0">
                <a:latin typeface="SimHei" pitchFamily="49" charset="-122"/>
                <a:ea typeface="SimHei" pitchFamily="49" charset="-122"/>
              </a:rPr>
              <a:t>耶和華善待萬民</a:t>
            </a:r>
            <a:r>
              <a:rPr lang="en-AU" altLang="zh-CN" sz="4500" b="1" dirty="0">
                <a:latin typeface="SimHei" pitchFamily="49" charset="-122"/>
                <a:ea typeface="SimHei" pitchFamily="49" charset="-122"/>
              </a:rPr>
              <a:t>,</a:t>
            </a:r>
            <a:endParaRPr lang="en-AU" sz="45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88024" y="1251620"/>
            <a:ext cx="3600400" cy="809228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AR CHRISTY" pitchFamily="2" charset="0"/>
              </a:rPr>
              <a:t>Good to all</a:t>
            </a:r>
          </a:p>
        </p:txBody>
      </p:sp>
      <p:pic>
        <p:nvPicPr>
          <p:cNvPr id="24578" name="Picture 2" descr="People of all nations – NDS Congregational Noviti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12318"/>
            <a:ext cx="3888432" cy="3888432"/>
          </a:xfrm>
          <a:prstGeom prst="rect">
            <a:avLst/>
          </a:prstGeom>
          <a:noFill/>
        </p:spPr>
      </p:pic>
      <p:pic>
        <p:nvPicPr>
          <p:cNvPr id="24580" name="Picture 4" descr="195 Countries of the World Flag 5ft x 3ft All Nations Countr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636912"/>
            <a:ext cx="405790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 l="31171" t="13710" r="32329" b="5444"/>
          <a:stretch>
            <a:fillRect/>
          </a:stretch>
        </p:blipFill>
        <p:spPr bwMode="auto">
          <a:xfrm>
            <a:off x="4543460" y="760679"/>
            <a:ext cx="4637052" cy="577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7504" y="1988840"/>
            <a:ext cx="30243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祂的慈悲，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9512" y="2780928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覆庇他一切所造的。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9960" y="1484784"/>
            <a:ext cx="345415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Compassion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53752" y="3912518"/>
            <a:ext cx="345415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on all HE has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uild="p"/>
      <p:bldP spid="1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23528" y="1556792"/>
            <a:ext cx="453650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The Lord is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30216" y="2492896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compassionate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0" y="1484784"/>
            <a:ext cx="2304256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gracious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99992" y="3501008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Slow to anger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427984" y="4581128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Rich in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499992" y="2492896"/>
            <a:ext cx="3454152" cy="1944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Compassion on all HE has made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528" y="1556792"/>
            <a:ext cx="453650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The Lord 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9992" y="1467644"/>
            <a:ext cx="3384376" cy="809228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AR CHRISTY" pitchFamily="2" charset="0"/>
              </a:rPr>
              <a:t>Good to all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4509120"/>
            <a:ext cx="3384376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Psalms 145:8-9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4896544" cy="1296144"/>
          </a:xfrm>
        </p:spPr>
        <p:txBody>
          <a:bodyPr>
            <a:normAutofit/>
          </a:bodyPr>
          <a:lstStyle/>
          <a:p>
            <a:r>
              <a:rPr lang="zh-CN" altLang="en-US" sz="4500" b="1" dirty="0">
                <a:latin typeface="SimHei" pitchFamily="49" charset="-122"/>
                <a:ea typeface="SimHei" pitchFamily="49" charset="-122"/>
              </a:rPr>
              <a:t>耶和華有恩惠</a:t>
            </a:r>
            <a:r>
              <a:rPr lang="en-AU" altLang="zh-CN" sz="4500" b="1" dirty="0">
                <a:latin typeface="SimHei" pitchFamily="49" charset="-122"/>
                <a:ea typeface="SimHei" pitchFamily="49" charset="-122"/>
              </a:rPr>
              <a:t>,</a:t>
            </a:r>
            <a:endParaRPr lang="en-AU" sz="45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18248" y="2492896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compassionate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88024" y="1467644"/>
            <a:ext cx="2304256" cy="809228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AR CHRISTY" pitchFamily="2" charset="0"/>
              </a:rPr>
              <a:t>gracious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788024" y="3501008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Slow to anger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99992" y="4581128"/>
            <a:ext cx="3816424" cy="8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Rich in love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3768" y="2204864"/>
            <a:ext cx="25922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有憐憫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7664" y="3212976"/>
            <a:ext cx="33843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不輕易發怒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35696" y="4221088"/>
            <a:ext cx="33843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大有慈愛。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  <p:bldP spid="8" grpId="0" build="p"/>
      <p:bldP spid="9" grpId="0" build="p"/>
      <p:bldP spid="10" grpId="0"/>
      <p:bldP spid="11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4896544" cy="1296144"/>
          </a:xfrm>
        </p:spPr>
        <p:txBody>
          <a:bodyPr>
            <a:normAutofit/>
          </a:bodyPr>
          <a:lstStyle/>
          <a:p>
            <a:r>
              <a:rPr lang="zh-CN" altLang="en-US" sz="4500" b="1" dirty="0">
                <a:latin typeface="SimHei" pitchFamily="49" charset="-122"/>
                <a:ea typeface="SimHei" pitchFamily="49" charset="-122"/>
              </a:rPr>
              <a:t>耶和華善待萬民</a:t>
            </a:r>
            <a:r>
              <a:rPr lang="en-AU" altLang="zh-CN" sz="4500" b="1" dirty="0">
                <a:latin typeface="SimHei" pitchFamily="49" charset="-122"/>
                <a:ea typeface="SimHei" pitchFamily="49" charset="-122"/>
              </a:rPr>
              <a:t>,</a:t>
            </a:r>
            <a:endParaRPr lang="en-AU" sz="45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004048" y="1467644"/>
            <a:ext cx="3600400" cy="809228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AR CHRISTY" pitchFamily="2" charset="0"/>
              </a:rPr>
              <a:t>Good to all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27784" y="2204864"/>
            <a:ext cx="30243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他的慈悲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，</a:t>
            </a:r>
            <a:endParaRPr kumimoji="0" lang="en-A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544" y="3212976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覆庇他一切所造的。</a:t>
            </a:r>
            <a:endParaRPr kumimoji="0" lang="en-AU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76056" y="2492896"/>
            <a:ext cx="34541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Compassion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076056" y="364502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on all HE has made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7744" y="4365104"/>
            <a:ext cx="331236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詩篇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145</a:t>
            </a:r>
            <a:r>
              <a:rPr kumimoji="0" lang="en-AU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: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8-9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508104" y="4797152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Psalm 145:8-9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0" grpId="0"/>
      <p:bldP spid="11" grpId="0"/>
      <p:bldP spid="12" grpId="0" build="p"/>
      <p:bldP spid="13" grpId="0" build="p"/>
      <p:bldP spid="8" grpId="0"/>
      <p:bldP spid="1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52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56490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latin typeface="Arial" panose="020B0604020202020204" pitchFamily="34" charset="0"/>
              </a:rPr>
              <a:t>何西亞書</a:t>
            </a:r>
            <a:r>
              <a:rPr lang="ja-JP" altLang="en-US" sz="5400" dirty="0">
                <a:latin typeface="Arial" panose="020B0604020202020204" pitchFamily="34" charset="0"/>
              </a:rPr>
              <a:t>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1:1-2:1 (Hosea)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烏西雅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約坦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亞哈斯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希西家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、作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猶大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王，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約阿施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的兒子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耶羅波安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作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王的時候，耶和華的話臨到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備利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的兒子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何西阿</a:t>
            </a:r>
            <a:endParaRPr lang="en-AU" altLang="zh-TW" sz="4800" u="sng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827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耶和華初次與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何西阿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說話，對他說：「你去娶淫婦為妻，也收那從淫亂所生的兒女，因為這地大行淫亂，離棄耶和華。」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9782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何西阿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去娶了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滴拉音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的女兒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歌篾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。這婦人懷孕，給他生了一個兒子。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4900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耶和華對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何西阿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說：「給他起名叫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耶斯列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，因為再過片時，我必討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耶戶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家在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耶斯列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殺人流血的罪，也必使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家的國滅絕。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1:5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到那日，我必在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耶斯列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平原折斷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的弓。」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1498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1:6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歌篾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又懷孕生了一個女兒，耶和華對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何西阿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說：「給他起名叫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羅路哈瑪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，因為我必不再憐憫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家，決不赦免他們。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365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我卻要憐憫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猶大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家，使他們靠耶和華他們的神得救，不使他們靠弓、刀、爭戰、馬匹，與馬兵得救。」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1:8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歌篾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給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羅路哈瑪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斷奶以後，又懷孕生了一個兒子。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059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耶和華說：「給他起名叫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羅阿米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，因為你們不作我的子民，我也不作你們的神。」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734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感慨！造物與尊貴，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褪色、墮落、變更；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百載磨練、律法指引，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未夠銳變這罪民；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How sad to see the glory of our God’s creations fade.</a:t>
            </a:r>
          </a:p>
          <a:p>
            <a:pPr algn="ctr"/>
            <a:r>
              <a:rPr lang="en-US" sz="2400" dirty="0"/>
              <a:t>The law of God was not enough to change the hearts of sinners.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408244339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1:10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然而，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的人數必如海沙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，不可量，不可數。從前在甚麼地方對他們說「你們不是我的子民」，將來在那裡必對他們說「你們是永生神的兒子」。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4814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何西亞書 </a:t>
            </a:r>
            <a:r>
              <a:rPr lang="en-AU" altLang="zh-TW" sz="2800" dirty="0"/>
              <a:t>1</a:t>
            </a:r>
            <a:r>
              <a:rPr lang="en-US" altLang="zh-TW" sz="2800" dirty="0"/>
              <a:t>:1-2:1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1:11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猶大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人必一同聚集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，為自己立一個首領，從這地上去，因為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耶斯列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的日子必為大日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2:1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你們要稱你們的弟兄為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阿米</a:t>
            </a:r>
            <a:endParaRPr lang="en-AU" altLang="zh-TW" sz="4800" u="sng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，稱你們的姐妹為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路哈瑪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4498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62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奇異的愛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457618"/>
          </a:xfrm>
        </p:spPr>
        <p:txBody>
          <a:bodyPr>
            <a:normAutofit/>
          </a:bodyPr>
          <a:lstStyle/>
          <a:p>
            <a: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奇特</a:t>
            </a:r>
            <a: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的愛！</a:t>
            </a:r>
            <a: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1:1-2:1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偉邦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5/7/2020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1805F-481A-439B-874F-2897293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026" name="Picture 2" descr="Hosea: Relentless Love | Temple Bible Church">
            <a:extLst>
              <a:ext uri="{FF2B5EF4-FFF2-40B4-BE49-F238E27FC236}">
                <a16:creationId xmlns:a16="http://schemas.microsoft.com/office/drawing/2014/main" id="{C920E817-4468-453E-B0DC-F69918E8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5" y="1196752"/>
            <a:ext cx="915559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490F77-2259-4747-9F37-E80790F68583}"/>
              </a:ext>
            </a:extLst>
          </p:cNvPr>
          <p:cNvSpPr/>
          <p:nvPr/>
        </p:nvSpPr>
        <p:spPr>
          <a:xfrm rot="20007642">
            <a:off x="1380048" y="395174"/>
            <a:ext cx="5450607" cy="27913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isometricLeftDown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 w="22225">
                  <a:solidFill>
                    <a:srgbClr val="DA1F28"/>
                  </a:solidFill>
                  <a:prstDash val="solid"/>
                </a:ln>
                <a:solidFill>
                  <a:srgbClr val="DA1F28">
                    <a:lumMod val="40000"/>
                    <a:lumOff val="60000"/>
                  </a:srgbClr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非凡的愛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DA1F28"/>
                </a:solidFill>
                <a:prstDash val="solid"/>
              </a:ln>
              <a:solidFill>
                <a:srgbClr val="DA1F28">
                  <a:lumMod val="40000"/>
                  <a:lumOff val="6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395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74F8F-B45B-480F-80DA-7173CA49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小先知書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(Minor</a:t>
            </a:r>
          </a:p>
          <a:p>
            <a:pPr marL="365125" indent="-255588" algn="just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Prophets)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的第一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 algn="just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卷。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希伯來文聖經沒有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46063" algn="just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小先知書，只有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十二先知書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》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或者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十二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》</a:t>
            </a:r>
          </a:p>
          <a:p>
            <a:pPr algn="just">
              <a:spcBef>
                <a:spcPts val="1200"/>
              </a:spcBef>
              <a:tabLst>
                <a:tab pos="3494088" algn="l"/>
                <a:tab pos="4845050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願十二先知的骸骨從泥土綻放新生命，他們都曾安慰雅各的子民，使他們得著信心和希望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便西拉智訓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49:10)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632B0-9568-4816-A936-C1AC1A5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4F53-B0E1-44E0-A8CC-7560B74C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396FD-A818-4FBD-BF52-8351135F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625" y="274639"/>
            <a:ext cx="4638789" cy="32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74F8F-B45B-480F-80DA-7173CA49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呼籲以色列人回轉，不要愛迦南地的神衹，因為只有耶和華才是獨一的真神；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看何西阿書會讓我們驚訝創天造地的神，竟然用如此濃烈的感情言語表達衪對人的愛意；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何西阿生於約公元前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783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年至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680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年，聖經學者估計他於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754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至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713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年間在北國以色列作先知，經歷了南國猶大四個君主。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632B0-9568-4816-A936-C1AC1A5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4F53-B0E1-44E0-A8CC-7560B74C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A7E95E-C972-438E-8E16-83DD5738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/>
          </a:bodyPr>
          <a:lstStyle/>
          <a:p>
            <a:pPr algn="just">
              <a:tabLst>
                <a:tab pos="2238375" algn="l"/>
                <a:tab pos="5118100" algn="l"/>
              </a:tabLst>
            </a:pP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當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烏西雅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約坦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亞哈斯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希西家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做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猶大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王，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約阿施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的兒子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耶羅波安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做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以色列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王的時候，耶和華的話臨到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備利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的兒子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何西阿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1:1)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054A0-DE40-4FD1-A5AD-6A508775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F830C4-CD1B-4B06-8E2F-9128CEF7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何西阿書的背景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B3213-E6D8-4CB9-81FE-40DEDFF09F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891"/>
            <a:ext cx="4067944" cy="618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079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02BA-9C59-43BC-B46B-FFF45C45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猶大王約阿施的兒子亞瑪謝十五年，以色列王約阿施的兒子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耶羅波安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在撒馬利亞登基，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做王四十一年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他</a:t>
            </a:r>
            <a:r>
              <a:rPr lang="zh-TW" alt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收回以色列邊界之地，從哈馬口直到亞拉巴海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耶羅波安其餘的事，凡他所行的和他的勇力，他怎樣爭戰，怎樣</a:t>
            </a:r>
            <a:r>
              <a:rPr lang="zh-TW" altLang="en-US" sz="33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收回大馬士革和先前屬猶大的哈馬歸以色列，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都寫在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以色列諸王記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》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上。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耶羅波安與他列祖以色列諸王同睡。他兒子撒迦利雅接續他做王。</a:t>
            </a: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4667250" algn="l"/>
              </a:tabLst>
            </a:pP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王下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14:23, 25, 28-29)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27F5-4AFE-42AC-BFF0-107F5810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D4886-29CB-4E3E-90D3-37DF562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耶羅波安二世 </a:t>
            </a:r>
            <a:r>
              <a:rPr lang="en-US" altLang="zh-TW" sz="3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公元前</a:t>
            </a:r>
            <a:r>
              <a:rPr lang="en-US" altLang="zh-TW" sz="3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786-746</a:t>
            </a:r>
            <a:r>
              <a:rPr lang="zh-TW" altLang="en-US" sz="3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sz="3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3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38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02BA-9C59-43BC-B46B-FFF45C45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Autofit/>
          </a:bodyPr>
          <a:lstStyle/>
          <a:p>
            <a:pPr marL="109728" indent="0" algn="just">
              <a:lnSpc>
                <a:spcPts val="3500"/>
              </a:lnSpc>
              <a:spcBef>
                <a:spcPts val="1000"/>
              </a:spcBef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耶和華初次與何西阿說話，對他說：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你去娶淫婦為妻，也收那從淫亂所生的兒女，因為這地大行淫亂，離棄耶和華。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於是，何西阿去娶了滴拉音的女兒歌篾。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3600"/>
              </a:lnSpc>
              <a:spcBef>
                <a:spcPts val="1000"/>
              </a:spcBef>
              <a:buNone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Adonai’s opening words in speaking to Hoshea were to instruct Hoshea, “Go, marry a whore, and have children with this whore;……”(CJB)</a:t>
            </a:r>
          </a:p>
          <a:p>
            <a:pPr marL="109728" indent="0" algn="just">
              <a:lnSpc>
                <a:spcPts val="3600"/>
              </a:lnSpc>
              <a:spcBef>
                <a:spcPts val="1000"/>
              </a:spcBef>
              <a:buNone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When the Lord first spoke through Hosea, the Lord said to Hosea, “Go, take to yourself a wife of whoredom and have children of whoredom …… (ESV) 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27F5-4AFE-42AC-BFF0-107F5810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D4886-29CB-4E3E-90D3-37DF562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何西阿的妻子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1:2-3</a:t>
            </a:r>
            <a:r>
              <a:rPr lang="zh-TW" alt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上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主卻降世，掛十架成贖祭，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已粉碎罪權勢；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頃刻間會驟見天國來臨，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誰可替我預告？</a:t>
            </a:r>
            <a:endParaRPr lang="zh-CN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My Lord, You came. You died upon the cross to crush the </a:t>
            </a:r>
            <a:r>
              <a:rPr lang="en-US" sz="2400" dirty="0" err="1"/>
              <a:t>pow’r</a:t>
            </a:r>
            <a:r>
              <a:rPr lang="en-US" sz="2400" dirty="0"/>
              <a:t> of sin.</a:t>
            </a:r>
          </a:p>
          <a:p>
            <a:pPr algn="ctr"/>
            <a:r>
              <a:rPr lang="en-US" sz="2400" dirty="0"/>
              <a:t>Now that the day that You return is near, who’ll go and tell the world?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416226741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02BA-9C59-43BC-B46B-FFF45C45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504308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這婦人懷孕，給他生了一個兒子。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耶和華對何西阿說：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給他起名叫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耶斯列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，因為再過片時，</a:t>
            </a:r>
            <a:r>
              <a:rPr lang="zh-TW" altLang="en-US" sz="33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我必討</a:t>
            </a:r>
            <a:r>
              <a:rPr lang="zh-TW" alt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耶戶家在耶斯列殺人流血的罪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，也必使以色列家的國滅絕。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到那日，我必在耶斯列平原折斷以色列的弓。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</a:pP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只是耶戶不離開尼八的兒子耶羅波安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北國的開國元首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使以色列人陷在罪裡的那罪，就是拜伯特利和但的金牛犢。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不離開耶羅波安使以色列人陷在罪裡的那罪。</a:t>
            </a: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3000"/>
              </a:lnSpc>
              <a:spcBef>
                <a:spcPts val="0"/>
              </a:spcBef>
              <a:buNone/>
              <a:tabLst>
                <a:tab pos="4667250" algn="l"/>
              </a:tabLst>
            </a:pP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王下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10:29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及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31)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27F5-4AFE-42AC-BFF0-107F5810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D4886-29CB-4E3E-90D3-37DF562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何西阿大兒子的名字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1:3</a:t>
            </a:r>
            <a:r>
              <a:rPr lang="zh-TW" alt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344BB-7F20-48A2-ADF9-EAEB3A3B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因為這地大行淫亂，離棄耶和華。</a:t>
            </a: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他們犯的是宗教上的淫亂。</a:t>
            </a: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B5D5D-A19C-4258-ADED-858267CB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FF8672-5D7C-45B8-88B4-28B15A32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</a:t>
            </a:r>
            <a:r>
              <a:rPr lang="en-AU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北國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犯了什麼罪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1:2)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27491169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97EF7-3959-4D0E-92E2-1A02C8FD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2400"/>
              </a:spcBef>
              <a:buNone/>
            </a:pP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歌篾又懷孕，生了一個女兒。耶和華對何西阿說： 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給她起名叫羅路哈瑪，因為我必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不再憐憫</a:t>
            </a:r>
            <a:r>
              <a:rPr lang="zh-TW" altLang="en-US" sz="33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家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決不赦免他們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我卻要憐憫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猶大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家，使他們靠耶和華他們的神得救，不使他們靠弓、刀、爭戰、馬匹與馬兵得救。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羅路哈瑪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不蒙憐憫 </a:t>
            </a: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快快回轉歸向神罷！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240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BEEF7-C01C-4F79-99CF-A75FA13C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3550D3-3C3E-4BCD-A83D-1106D7C8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何西阿第二名女兒名字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1:6-7)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20987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97EF7-3959-4D0E-92E2-1A02C8FD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2400"/>
              </a:spcBef>
              <a:buNone/>
            </a:pP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歌篾給羅路哈瑪斷奶以後，又懷孕，生了一個兒子。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耶和華說：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給他起名叫羅阿米，因為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你們不做我的子民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我也不做你們的神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109728" indent="0" algn="just">
              <a:spcBef>
                <a:spcPts val="240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BEEF7-C01C-4F79-99CF-A75FA13C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3550D3-3C3E-4BCD-A83D-1106D7C8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何西阿小兒子的名字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1:8-9)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42393308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97EF7-3959-4D0E-92E2-1A02C8FD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歌篾給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羅路哈瑪斷奶以後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，又懷孕，生了一個兒子。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耶和華說：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給他起名叫羅阿米，因為你們不做我的子民，我也不做你們的神。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羅阿米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非我民</a:t>
            </a:r>
            <a:endParaRPr lang="en-AU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耶斯列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審判要來到了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2060575" algn="l"/>
              </a:tabLst>
            </a:pP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羅路哈瑪 </a:t>
            </a: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不蒙憐憫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pPr marL="109728" indent="0" algn="just">
              <a:spcBef>
                <a:spcPts val="0"/>
              </a:spcBef>
              <a:buNone/>
              <a:tabLst>
                <a:tab pos="2060575" algn="l"/>
                <a:tab pos="3233738" algn="l"/>
              </a:tabLst>
            </a:pPr>
            <a:r>
              <a:rPr lang="en-AU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羅阿米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非神的子民了！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2400"/>
              </a:spcBef>
              <a:buNone/>
            </a:pPr>
            <a:endParaRPr lang="en-A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BEEF7-C01C-4F79-99CF-A75FA13C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3550D3-3C3E-4BCD-A83D-1106D7C8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何西阿小兒子的名字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1:8-9)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7642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57D0F-964D-46C4-9B97-7E6F4E8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1:10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然而，以色列的人數必如海沙，不可量，不可數。從前在什麼地方對他們說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你們不是我的子民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，將來在那裡必對他們說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你們是永生神的兒子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猶大人和以色列人必一同聚集，為自己立一個首領，從這地上去，因為耶斯列的日子必為大日。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2:1</a:t>
            </a:r>
            <a:r>
              <a:rPr lang="en-AU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你們要稱你們的弟兄為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阿米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，稱你們的姐妹為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路哈瑪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109728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阿米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我民；路哈瑪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蒙憐憫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16CB4-2306-4C15-817C-E89B6A3C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9A9DE2-77A0-4E1D-87A4-989FACB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神和以色列的關係 </a:t>
            </a:r>
            <a:r>
              <a:rPr lang="en-AU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1:10-2:1)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300" dirty="0"/>
          </a:p>
        </p:txBody>
      </p:sp>
    </p:spTree>
    <p:extLst>
      <p:ext uri="{BB962C8B-B14F-4D97-AF65-F5344CB8AC3E}">
        <p14:creationId xmlns:p14="http://schemas.microsoft.com/office/powerpoint/2010/main" val="1058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57D0F-964D-46C4-9B97-7E6F4E8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845050" algn="l"/>
              </a:tabLst>
            </a:pPr>
            <a:r>
              <a:rPr lang="en-US" altLang="zh-TW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1:10 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然而，</a:t>
            </a:r>
            <a:r>
              <a:rPr lang="zh-TW" alt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以色列的人數必如海沙，不可量，不可數。</a:t>
            </a:r>
            <a:r>
              <a:rPr lang="en-US" altLang="zh-TW" sz="3300" dirty="0">
                <a:latin typeface="Calibri" panose="020F0502020204030204" pitchFamily="34" charset="0"/>
                <a:cs typeface="Calibri" panose="020F0502020204030204" pitchFamily="34" charset="0"/>
              </a:rPr>
              <a:t>……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1:10)</a:t>
            </a:r>
          </a:p>
          <a:p>
            <a:pPr marL="109728" indent="0">
              <a:buNone/>
            </a:pPr>
            <a:endParaRPr lang="en-US" altLang="zh-TW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耶和華的使者第二次從天上呼叫</a:t>
            </a:r>
            <a:r>
              <a:rPr lang="zh-TW" altLang="en-US" sz="3300" u="sng" dirty="0">
                <a:latin typeface="Calibri" panose="020F0502020204030204" pitchFamily="34" charset="0"/>
                <a:cs typeface="Calibri" panose="020F0502020204030204" pitchFamily="34" charset="0"/>
              </a:rPr>
              <a:t>亞伯拉罕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說：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耶和華說：你既行了這事，不留下你的兒子，就是你獨生的兒子，我便指著自己起誓說：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zh-TW" alt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論福，我必賜大福給你；論子孫，</a:t>
            </a:r>
            <a:r>
              <a:rPr lang="zh-TW" alt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我必叫你的子孫多起來，如同天上的星，海邊的沙；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創世記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22:15-17) 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16CB4-2306-4C15-817C-E89B6A3C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9A9DE2-77A0-4E1D-87A4-989FACB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神和以色列的關係</a:t>
            </a:r>
            <a:endParaRPr lang="en-AU" sz="3300" dirty="0"/>
          </a:p>
        </p:txBody>
      </p:sp>
    </p:spTree>
    <p:extLst>
      <p:ext uri="{BB962C8B-B14F-4D97-AF65-F5344CB8AC3E}">
        <p14:creationId xmlns:p14="http://schemas.microsoft.com/office/powerpoint/2010/main" val="15836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57D0F-964D-46C4-9B97-7E6F4E8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buNone/>
              <a:tabLst>
                <a:tab pos="4572000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猶大人和以色列人必一同聚集，為自己立一個首領，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從這地上去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，因為耶斯列的日子必為大日。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1:11)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will go up out of the land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(CJB)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從這地上去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從被擄之地上來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16CB4-2306-4C15-817C-E89B6A3C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9A9DE2-77A0-4E1D-87A4-989FACB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不再有審判？</a:t>
            </a:r>
            <a:endParaRPr lang="en-AU" sz="3300" dirty="0"/>
          </a:p>
        </p:txBody>
      </p:sp>
    </p:spTree>
    <p:extLst>
      <p:ext uri="{BB962C8B-B14F-4D97-AF65-F5344CB8AC3E}">
        <p14:creationId xmlns:p14="http://schemas.microsoft.com/office/powerpoint/2010/main" val="36249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D33DB-DDCC-4D9C-A936-966F9634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102035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  <a:tabLst>
                <a:tab pos="5029200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從前在什麼地方對他們說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你們不是我的子民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，將來在那裡必對他們說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你們是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永生神</a:t>
            </a:r>
            <a:r>
              <a:rPr lang="zh-TW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的兒子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500" dirty="0"/>
              <a:t>	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1:10)</a:t>
            </a:r>
          </a:p>
          <a:p>
            <a:pPr marL="109728" indent="0" algn="just">
              <a:lnSpc>
                <a:spcPct val="110000"/>
              </a:lnSpc>
              <a:spcBef>
                <a:spcPts val="1200"/>
              </a:spcBef>
              <a:buNone/>
              <a:tabLst>
                <a:tab pos="5029200" algn="l"/>
              </a:tabLst>
            </a:pPr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以色列人犯罪 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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神審判的臨到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000"/>
              </a:lnSpc>
              <a:spcBef>
                <a:spcPts val="0"/>
              </a:spcBef>
              <a:buNone/>
              <a:tabLst>
                <a:tab pos="1798638" algn="l"/>
                <a:tab pos="3671888" algn="l"/>
              </a:tabLst>
            </a:pP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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神救贖的開始。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1800"/>
              </a:lnSpc>
              <a:spcBef>
                <a:spcPts val="0"/>
              </a:spcBef>
              <a:buNone/>
              <a:tabLst>
                <a:tab pos="5029200" algn="l"/>
              </a:tabLst>
            </a:pPr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FC3C-2D7E-4C0C-AD8B-28916879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EE544-7D47-4796-9AF6-A02BCFE1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審判之後是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tx1"/>
                </a:solidFill>
              </a:rPr>
              <a:t>完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請差遣我，替祢宣告，祢是神！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誰亦需要，悔改歸向，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神治國度，請差遣我。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send me there to spread Your word. You are God. </a:t>
            </a:r>
          </a:p>
          <a:p>
            <a:pPr algn="ctr"/>
            <a:r>
              <a:rPr lang="en-US" sz="2400" dirty="0"/>
              <a:t>All who have sinned need to repent and change their ways. </a:t>
            </a:r>
          </a:p>
          <a:p>
            <a:pPr algn="ctr"/>
            <a:r>
              <a:rPr lang="en-US" sz="2400" dirty="0"/>
              <a:t>Please send me there.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454685791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07630-69D4-4CDA-B11F-5BE8B10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008D1-FD0C-4670-A4DA-B5DF83F26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9468544" cy="62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49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81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011551" y="3136238"/>
            <a:ext cx="3762568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76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萬福源頭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全能真神，萬福源頭，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懇求使我常歌頌，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主賜恩惠如川長流，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應當頌讚主恩寵，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 Come, Thou Fount of </a:t>
            </a:r>
            <a:r>
              <a:rPr lang="en-US" altLang="zh-TW" sz="2400" dirty="0" err="1">
                <a:ea typeface="HanWangYenLight" pitchFamily="18" charset="-120"/>
              </a:rPr>
              <a:t>ev’ry</a:t>
            </a:r>
            <a:r>
              <a:rPr lang="en-US" altLang="zh-TW" sz="2400" dirty="0">
                <a:ea typeface="HanWangYenLight" pitchFamily="18" charset="-120"/>
              </a:rPr>
              <a:t> blessing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Tune my heart to sing Thy grace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Stream of mercy, never ceasing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Call for songs of loudest praise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萬福源頭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ome, Thou Fount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76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願主教我美妙樂章，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猶如天使主前唱，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讚美救恩如山穩妥，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救贖慈愛無限量。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Teach me some melodious sonnet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Sung by flaming tongues above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Praise the mount I’m fixed on it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Mount of Thy redeeming love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萬福源頭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ome, Thou Fount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76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293920471"/>
      </p:ext>
    </p:extLst>
  </p:cSld>
  <p:clrMapOvr>
    <a:masterClrMapping/>
  </p:clrMapOvr>
  <p:transition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我要立石記主恩典，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蒙主幫助到如今，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尚望恩主一直引導，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安抵天家蒙福蔭，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Have I raise mine Ebenezer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Hither by Thy help I’m come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And I hope, by Thy good pleasure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Safely to arrive at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萬福源頭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ome, Thou Fount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76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685830270"/>
      </p:ext>
    </p:extLst>
  </p:cSld>
  <p:clrMapOvr>
    <a:masterClrMapping/>
  </p:clrMapOvr>
  <p:transition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耶穌看我如羊失群，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遠離父家走迷途，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主來救我脫離危險，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流出寶血洗罪污。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Jesus sought me when a stranger</a:t>
            </a:r>
          </a:p>
          <a:p>
            <a:pPr indent="542925" algn="ctr"/>
            <a:r>
              <a:rPr lang="en-US" altLang="zh-TW" sz="2400" dirty="0" err="1">
                <a:ea typeface="HanWangYenLight" pitchFamily="18" charset="-120"/>
              </a:rPr>
              <a:t>Wand’ring</a:t>
            </a:r>
            <a:r>
              <a:rPr lang="en-US" altLang="zh-TW" sz="2400" dirty="0">
                <a:ea typeface="HanWangYenLight" pitchFamily="18" charset="-120"/>
              </a:rPr>
              <a:t> from the fold of God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He, to rescue me from danger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Bought me with His precious blood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萬福源頭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ome, Thou Fount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76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646103484"/>
      </p:ext>
    </p:extLst>
  </p:cSld>
  <p:clrMapOvr>
    <a:masterClrMapping/>
  </p:clrMapOvr>
  <p:transition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每日主賜恩典無量，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負主恩債難報償，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願主恩惠如鏈相牽，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維繫我心與主連，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to grace how great a debtor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Daily I’m constrained to be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Let Thy goodness as a fetter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Bind my </a:t>
            </a:r>
            <a:r>
              <a:rPr lang="en-US" altLang="zh-TW" sz="2400" dirty="0" err="1">
                <a:ea typeface="HanWangYenLight" pitchFamily="18" charset="-120"/>
              </a:rPr>
              <a:t>wand’ring</a:t>
            </a:r>
            <a:r>
              <a:rPr lang="en-US" altLang="zh-TW" sz="2400" dirty="0">
                <a:ea typeface="HanWangYenLight" pitchFamily="18" charset="-120"/>
              </a:rPr>
              <a:t> heart to Thee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萬福源頭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ome, Thou Fount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76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533630719"/>
      </p:ext>
    </p:extLst>
  </p:cSld>
  <p:clrMapOvr>
    <a:masterClrMapping/>
  </p:clrMapOvr>
  <p:transition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我深知道心易放蕩，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遠離父家慕虛華，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今獻身心求加印記，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永作主民在父家。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Prone to wander, Lord, I feel it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Prone to leave the God I love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Here’s my heart, O take and seal it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Seal it for Thy courts above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萬福源頭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C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ome, Thou Fount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76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672494290"/>
      </p:ext>
    </p:extLst>
  </p:cSld>
  <p:clrMapOvr>
    <a:masterClrMapping/>
  </p:clrMapOvr>
  <p:transition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88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89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請差遣我，替祢宣告，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全地每一顆心都願歸祢，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成為活祭，見證真理，請差遣我。</a:t>
            </a:r>
            <a:endParaRPr lang="zh-CN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Lord send me there to spread Your word. </a:t>
            </a:r>
          </a:p>
          <a:p>
            <a:pPr algn="ctr"/>
            <a:r>
              <a:rPr lang="en-US" sz="2400" dirty="0"/>
              <a:t>Let every heart in this world turn to You, </a:t>
            </a:r>
          </a:p>
          <a:p>
            <a:pPr algn="ctr"/>
            <a:r>
              <a:rPr lang="en-US" sz="2400" dirty="0"/>
              <a:t>To serve Your will, witness the truth. Please send me there.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請差遣我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Lord send me there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梁沃厚   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以賽亞書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6:8)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457706025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B953D-2161-446E-9192-2533A9CC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                     </a:t>
            </a:r>
            <a:br>
              <a:rPr lang="en-AU" altLang="zh-TW" dirty="0"/>
            </a:br>
            <a:r>
              <a:rPr lang="en-AU" altLang="zh-TW" dirty="0"/>
              <a:t>	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7368F-9675-4BF1-A18A-FC0A8B69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92" y="2564904"/>
            <a:ext cx="7886700" cy="3678269"/>
          </a:xfrm>
        </p:spPr>
        <p:txBody>
          <a:bodyPr>
            <a:normAutofit/>
          </a:bodyPr>
          <a:lstStyle/>
          <a:p>
            <a:pPr marL="1819275" indent="-1819275">
              <a:spcBef>
                <a:spcPts val="1350"/>
              </a:spcBef>
              <a:buNone/>
            </a:pPr>
            <a:r>
              <a:rPr lang="zh-TW" altLang="en-US" sz="2400" dirty="0"/>
              <a:t>哥林多前書：瞭解哥林多前書關於十字架的大能，上帝僕人、淫亂與訴訟、婚姻、權柄和自由、正確的敬拜、</a:t>
            </a:r>
            <a:r>
              <a:rPr lang="en-US" altLang="zh-TW" sz="2400" dirty="0"/>
              <a:t> </a:t>
            </a:r>
            <a:r>
              <a:rPr lang="zh-TW" altLang="en-US" sz="2400" dirty="0"/>
              <a:t>屬靈的恩賜、復活的盼望等的教導</a:t>
            </a:r>
            <a:endParaRPr lang="en-AU" altLang="zh-TW" sz="2400" dirty="0"/>
          </a:p>
          <a:p>
            <a:pPr marL="941785" indent="-941785">
              <a:lnSpc>
                <a:spcPct val="110000"/>
              </a:lnSpc>
              <a:spcBef>
                <a:spcPts val="1350"/>
              </a:spcBef>
              <a:buNone/>
            </a:pPr>
            <a:r>
              <a:rPr lang="zh-TW" altLang="en-US" sz="2400" dirty="0"/>
              <a:t>對象：任何想思考信仰應該如何影響想法行為</a:t>
            </a:r>
            <a:r>
              <a:rPr lang="en-US" altLang="zh-TW" sz="2400" dirty="0"/>
              <a:t>(</a:t>
            </a:r>
            <a:r>
              <a:rPr lang="zh-TW" altLang="en-US" sz="2400" dirty="0"/>
              <a:t>特別是在教會內的行為</a:t>
            </a:r>
            <a:r>
              <a:rPr lang="en-US" altLang="zh-TW" sz="2400" dirty="0"/>
              <a:t>)</a:t>
            </a:r>
            <a:r>
              <a:rPr lang="zh-TW" altLang="en-US" sz="2400" dirty="0"/>
              <a:t>的人</a:t>
            </a:r>
            <a:endParaRPr lang="en-AU" altLang="zh-TW" sz="2400" dirty="0"/>
          </a:p>
          <a:p>
            <a:pPr marL="265510" indent="-265510">
              <a:lnSpc>
                <a:spcPct val="110000"/>
              </a:lnSpc>
              <a:spcBef>
                <a:spcPts val="1350"/>
              </a:spcBef>
              <a:buNone/>
            </a:pPr>
            <a:r>
              <a:rPr lang="zh-TW" altLang="en-US" sz="2400" dirty="0"/>
              <a:t>導師：陳克儉及劉兆華弟兄</a:t>
            </a:r>
            <a:endParaRPr lang="en-AU" altLang="zh-TW" sz="2400" dirty="0"/>
          </a:p>
        </p:txBody>
      </p:sp>
      <p:sp>
        <p:nvSpPr>
          <p:cNvPr id="2" name="Rectangle 1"/>
          <p:cNvSpPr/>
          <p:nvPr/>
        </p:nvSpPr>
        <p:spPr>
          <a:xfrm>
            <a:off x="628650" y="692696"/>
            <a:ext cx="5455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成人主日學 </a:t>
            </a:r>
            <a:r>
              <a:rPr lang="en-US" altLang="zh-TW" sz="4000" dirty="0"/>
              <a:t>(8</a:t>
            </a:r>
            <a:r>
              <a:rPr lang="zh-TW" altLang="en-US" sz="4000" dirty="0"/>
              <a:t>月至</a:t>
            </a:r>
            <a:r>
              <a:rPr lang="en-US" altLang="zh-TW" sz="4000" dirty="0"/>
              <a:t>10</a:t>
            </a:r>
            <a:r>
              <a:rPr lang="zh-TW" altLang="en-US" sz="4000" dirty="0"/>
              <a:t>月</a:t>
            </a:r>
            <a:r>
              <a:rPr lang="en-US" altLang="zh-TW" sz="4000" dirty="0"/>
              <a:t>)</a:t>
            </a:r>
            <a:endParaRPr lang="en-AU" sz="4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5109587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567244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ja-JP" altLang="en-US" sz="2400" dirty="0"/>
              <a:t>星期日</a:t>
            </a:r>
            <a:r>
              <a:rPr lang="en-AU" altLang="ja-JP" sz="2400" dirty="0"/>
              <a:t>*</a:t>
            </a:r>
            <a:r>
              <a:rPr lang="ja-JP" altLang="en-US" sz="2400" dirty="0"/>
              <a:t> </a:t>
            </a:r>
            <a:r>
              <a:rPr lang="en-US" altLang="ja-JP" sz="2400" dirty="0"/>
              <a:t>(11:00 </a:t>
            </a:r>
            <a:r>
              <a:rPr lang="en-AU" sz="2400" dirty="0"/>
              <a:t>am – 12:15pm)           </a:t>
            </a:r>
            <a:r>
              <a:rPr lang="ja-JP" altLang="en-US" sz="2400" dirty="0"/>
              <a:t>星期四* </a:t>
            </a:r>
            <a:r>
              <a:rPr lang="en-US" altLang="ja-JP" sz="2400" dirty="0"/>
              <a:t>(8:00</a:t>
            </a:r>
            <a:r>
              <a:rPr lang="en-AU" sz="2400" dirty="0"/>
              <a:t>pm – 9:15pm)</a:t>
            </a:r>
          </a:p>
          <a:p>
            <a:pPr fontAlgn="t"/>
            <a:r>
              <a:rPr lang="en-AU" sz="2400" dirty="0"/>
              <a:t>      *</a:t>
            </a:r>
            <a:r>
              <a:rPr lang="ja-JP" altLang="en-US" sz="2400" dirty="0"/>
              <a:t>日期</a:t>
            </a:r>
            <a:r>
              <a:rPr lang="zh-TW" altLang="en-US" sz="2400" dirty="0"/>
              <a:t>視乎報名人數決定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764138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B953D-2161-446E-9192-2533A9CC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7368F-9675-4BF1-A18A-FC0A8B69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36912"/>
            <a:ext cx="7886700" cy="3678269"/>
          </a:xfrm>
        </p:spPr>
        <p:txBody>
          <a:bodyPr>
            <a:normAutofit/>
          </a:bodyPr>
          <a:lstStyle/>
          <a:p>
            <a:pPr marL="2350294" indent="-2350294">
              <a:spcBef>
                <a:spcPts val="1350"/>
              </a:spcBef>
              <a:buNone/>
            </a:pPr>
            <a:r>
              <a:rPr lang="zh-TW" altLang="en-US" sz="2400" dirty="0"/>
              <a:t>創世記 </a:t>
            </a:r>
            <a:r>
              <a:rPr lang="en-US" altLang="zh-TW" sz="2400" dirty="0"/>
              <a:t>(1-11</a:t>
            </a:r>
            <a:r>
              <a:rPr lang="zh-TW" altLang="en-US" sz="2400" dirty="0"/>
              <a:t>章</a:t>
            </a:r>
            <a:r>
              <a:rPr lang="en-US" altLang="zh-TW" sz="2400" dirty="0"/>
              <a:t>)</a:t>
            </a:r>
            <a:r>
              <a:rPr lang="zh-TW" altLang="en-US" sz="2400" dirty="0"/>
              <a:t>：思考人類的起源及使命、人的墮落和罪惡、人的責任和神的主權、神的公義與慈愛、信心與順服及約的設立等觀念。</a:t>
            </a:r>
            <a:endParaRPr lang="en-AU" altLang="zh-TW" sz="2400" dirty="0"/>
          </a:p>
          <a:p>
            <a:pPr marL="2286000" indent="-2286000">
              <a:spcBef>
                <a:spcPts val="1350"/>
              </a:spcBef>
              <a:buNone/>
            </a:pPr>
            <a:r>
              <a:rPr lang="zh-TW" altLang="en-US" sz="2400" dirty="0"/>
              <a:t>對象：初信或有興趣明白創世記的朋友</a:t>
            </a:r>
            <a:endParaRPr lang="en-AU" altLang="zh-TW" sz="2400" dirty="0"/>
          </a:p>
          <a:p>
            <a:pPr marL="2286000" indent="-2286000">
              <a:spcBef>
                <a:spcPts val="1350"/>
              </a:spcBef>
              <a:buNone/>
            </a:pPr>
            <a:r>
              <a:rPr lang="zh-TW" altLang="en-US" sz="2400" dirty="0"/>
              <a:t>導師：吳芷茵姊妹、成偉邦傳道</a:t>
            </a:r>
            <a:endParaRPr lang="en-AU" altLang="zh-TW" sz="2400" dirty="0"/>
          </a:p>
        </p:txBody>
      </p:sp>
      <p:sp>
        <p:nvSpPr>
          <p:cNvPr id="6" name="Rectangle 5"/>
          <p:cNvSpPr/>
          <p:nvPr/>
        </p:nvSpPr>
        <p:spPr>
          <a:xfrm>
            <a:off x="628650" y="692696"/>
            <a:ext cx="5455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成人主日學 </a:t>
            </a:r>
            <a:r>
              <a:rPr lang="en-US" altLang="zh-TW" sz="4000" dirty="0"/>
              <a:t>(8</a:t>
            </a:r>
            <a:r>
              <a:rPr lang="zh-TW" altLang="en-US" sz="4000" dirty="0"/>
              <a:t>月至</a:t>
            </a:r>
            <a:r>
              <a:rPr lang="en-US" altLang="zh-TW" sz="4000" dirty="0"/>
              <a:t>10</a:t>
            </a:r>
            <a:r>
              <a:rPr lang="zh-TW" altLang="en-US" sz="4000" dirty="0"/>
              <a:t>月</a:t>
            </a:r>
            <a:r>
              <a:rPr lang="en-US" altLang="zh-TW" sz="4000" dirty="0"/>
              <a:t>)</a:t>
            </a:r>
            <a:endParaRPr lang="en-AU" sz="40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84784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ja-JP" altLang="en-US" sz="2400" dirty="0"/>
              <a:t>星期日 </a:t>
            </a:r>
            <a:r>
              <a:rPr lang="en-US" altLang="ja-JP" sz="2400" dirty="0"/>
              <a:t>(11:00 </a:t>
            </a:r>
            <a:r>
              <a:rPr lang="en-AU" sz="2400" dirty="0"/>
              <a:t>am – 12:15pm)           </a:t>
            </a:r>
            <a:r>
              <a:rPr lang="ja-JP" altLang="en-US" sz="2400" dirty="0"/>
              <a:t>星期四* </a:t>
            </a:r>
            <a:r>
              <a:rPr lang="en-US" altLang="ja-JP" sz="2400" dirty="0"/>
              <a:t>(8:00</a:t>
            </a:r>
            <a:r>
              <a:rPr lang="en-AU" sz="2400" dirty="0"/>
              <a:t>pm – 9:15pm)</a:t>
            </a:r>
          </a:p>
          <a:p>
            <a:pPr algn="ctr" fontAlgn="t"/>
            <a:r>
              <a:rPr lang="en-AU" sz="2400" dirty="0"/>
              <a:t>                                                  *</a:t>
            </a:r>
            <a:r>
              <a:rPr lang="zh-TW" altLang="en-US" sz="2400" dirty="0"/>
              <a:t>視乎報名人數決定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22719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92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140980" y="494768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554" y="4700117"/>
            <a:ext cx="6544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主是我萬有</a:t>
            </a:r>
            <a:endParaRPr lang="ja-JP" altLang="en-US" sz="4000" b="1" spc="600" dirty="0">
              <a:solidFill>
                <a:prstClr val="black"/>
              </a:solidFill>
              <a:latin typeface="HanWangYenLight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563" y="3139385"/>
            <a:ext cx="4102405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</a:rPr>
              <a:t>387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393" y="140019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求我心中王，成為我異象，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我別無愛慕，唯主我景仰；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充滿我思想，我心響往，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睡著或睡醒，慈容是我光。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Be Thou my Vision, O Lord of my heart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Naught be all else to me, save that Thou art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Thou my best thought, by day or by night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Waking or sleeping, Thy presence my light</a:t>
            </a:r>
          </a:p>
          <a:p>
            <a:pPr indent="542925" algn="ctr"/>
            <a:endParaRPr lang="en-US" altLang="zh-TW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主是我萬有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Be Thou My Vision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387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成為我智慧，成為我箴言，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我願常跟隨，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在我身邊；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是我聖父，我是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子，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常居我心，我與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合一。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Be Thou my wisdom, and Thou my true Word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I ever with Thee and Thou with me, Lord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Thou my great Father, I Thy true son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Thou in me dwelling, and I with Thee 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301208"/>
            <a:ext cx="68407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主是我萬有 </a:t>
            </a:r>
            <a:r>
              <a:rPr lang="en-US" altLang="zh-TW" sz="24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Be Thou My Vision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387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99691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我不求虛名，也不求富有，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是我基業，從今到永久；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惟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在我心，永遠居首，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天上大君王，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是我萬有。</a:t>
            </a:r>
            <a:endParaRPr lang="en-US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Riches I heed not, nor man’s empty praise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Thou mine inheritance, now and always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Thou and Thou only, first in my heart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High King of heaven, my Treasure Thou 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301208"/>
            <a:ext cx="68407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主是我萬有 </a:t>
            </a:r>
            <a:r>
              <a:rPr lang="en-US" altLang="zh-TW" sz="24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Be Thou My Vision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387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76830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天上大君王，光明的太陽，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容我享天樂，我已打勝仗；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我心屬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心，永無變更，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萬有的主宰，成為我異象。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High King of heaven, my victory won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May I reach heaven’s joys, O bright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heav’n’s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Sun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Heart of my own heart, Whatever befall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Still be my Vision, O Ruler of 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V4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301208"/>
            <a:ext cx="68407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主是我萬有 </a:t>
            </a:r>
            <a:r>
              <a:rPr lang="en-US" altLang="zh-TW" sz="24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Be Thou My Vision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387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879532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97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11928</TotalTime>
  <Words>6961</Words>
  <Application>Microsoft Office PowerPoint</Application>
  <PresentationFormat>On-screen Show (4:3)</PresentationFormat>
  <Paragraphs>671</Paragraphs>
  <Slides>98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98</vt:i4>
      </vt:variant>
    </vt:vector>
  </HeadingPairs>
  <TitlesOfParts>
    <vt:vector size="113" baseType="lpstr">
      <vt:lpstr>AR CHRISTY</vt:lpstr>
      <vt:lpstr>HanWangYenHeavy</vt:lpstr>
      <vt:lpstr>HanWangYenLight</vt:lpstr>
      <vt:lpstr>Microsoft GothicNeo</vt:lpstr>
      <vt:lpstr>SimHei</vt:lpstr>
      <vt:lpstr>Arial</vt:lpstr>
      <vt:lpstr>Calibri</vt:lpstr>
      <vt:lpstr>Lucida Sans Unicode</vt:lpstr>
      <vt:lpstr>Verdana</vt:lpstr>
      <vt:lpstr>Wingdings 2</vt:lpstr>
      <vt:lpstr>Wingdings 3</vt:lpstr>
      <vt:lpstr>Canto_wk245.sample</vt:lpstr>
      <vt:lpstr>Custom Design</vt:lpstr>
      <vt:lpstr>Concourse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本月金句  Memory Verse of the month</vt:lpstr>
      <vt:lpstr>耶和華有恩惠,</vt:lpstr>
      <vt:lpstr>耶和華善待萬民,</vt:lpstr>
      <vt:lpstr>耶和華有恩惠,</vt:lpstr>
      <vt:lpstr>PowerPoint Presentation</vt:lpstr>
      <vt:lpstr>PowerPoint Presentation</vt:lpstr>
      <vt:lpstr>PowerPoint Presentation</vt:lpstr>
      <vt:lpstr>耶和華善待萬民,</vt:lpstr>
      <vt:lpstr>PowerPoint Presentation</vt:lpstr>
      <vt:lpstr>PowerPoint Presentation</vt:lpstr>
      <vt:lpstr>PowerPoint Presentation</vt:lpstr>
      <vt:lpstr>耶和華有恩惠,</vt:lpstr>
      <vt:lpstr>耶和華善待萬民,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“奇特”的愛！  何西阿書1:1-2:1</vt:lpstr>
      <vt:lpstr>PowerPoint Presentation</vt:lpstr>
      <vt:lpstr>何西阿書？</vt:lpstr>
      <vt:lpstr>何西阿書？</vt:lpstr>
      <vt:lpstr>何西阿書的背景</vt:lpstr>
      <vt:lpstr>耶羅波安二世 (公元前786-746年)</vt:lpstr>
      <vt:lpstr>何西阿的妻子 (何1:2-3上)</vt:lpstr>
      <vt:lpstr>何西阿大兒子的名字(何1:3下-5)</vt:lpstr>
      <vt:lpstr>以色列(北國)犯了什麼罪(何1:2) </vt:lpstr>
      <vt:lpstr>何西阿第二名女兒名字 (何1:6-7)</vt:lpstr>
      <vt:lpstr>何西阿小兒子的名字 (何1:8-9)</vt:lpstr>
      <vt:lpstr>何西阿小兒子的名字 (何1:8-9)</vt:lpstr>
      <vt:lpstr>神和以色列的關係 (何1:10-2:1) </vt:lpstr>
      <vt:lpstr>神和以色列的關係</vt:lpstr>
      <vt:lpstr>不再有審判？</vt:lpstr>
      <vt:lpstr>審判之後是……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2389</cp:revision>
  <dcterms:created xsi:type="dcterms:W3CDTF">2014-08-20T02:29:42Z</dcterms:created>
  <dcterms:modified xsi:type="dcterms:W3CDTF">2020-07-04T23:52:55Z</dcterms:modified>
</cp:coreProperties>
</file>